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6.xml" ContentType="application/vnd.openxmlformats-officedocument.presentationml.tags+xml"/>
  <Override PartName="/ppt/tags/tag18.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51" r:id="rId1"/>
  </p:sldMasterIdLst>
  <p:notesMasterIdLst>
    <p:notesMasterId r:id="rId31"/>
  </p:notesMasterIdLst>
  <p:handoutMasterIdLst>
    <p:handoutMasterId r:id="rId32"/>
  </p:handoutMasterIdLst>
  <p:sldIdLst>
    <p:sldId id="1370" r:id="rId2"/>
    <p:sldId id="1371" r:id="rId3"/>
    <p:sldId id="1386" r:id="rId4"/>
    <p:sldId id="1387" r:id="rId5"/>
    <p:sldId id="1376" r:id="rId6"/>
    <p:sldId id="1373" r:id="rId7"/>
    <p:sldId id="1388" r:id="rId8"/>
    <p:sldId id="1374" r:id="rId9"/>
    <p:sldId id="1389" r:id="rId10"/>
    <p:sldId id="1375" r:id="rId11"/>
    <p:sldId id="1390" r:id="rId12"/>
    <p:sldId id="1391" r:id="rId13"/>
    <p:sldId id="1392" r:id="rId14"/>
    <p:sldId id="1393" r:id="rId15"/>
    <p:sldId id="1394" r:id="rId16"/>
    <p:sldId id="1414" r:id="rId17"/>
    <p:sldId id="1395" r:id="rId18"/>
    <p:sldId id="1396" r:id="rId19"/>
    <p:sldId id="1397" r:id="rId20"/>
    <p:sldId id="1398" r:id="rId21"/>
    <p:sldId id="1399" r:id="rId22"/>
    <p:sldId id="1400" r:id="rId23"/>
    <p:sldId id="1401" r:id="rId24"/>
    <p:sldId id="1402" r:id="rId25"/>
    <p:sldId id="1403" r:id="rId26"/>
    <p:sldId id="1404" r:id="rId27"/>
    <p:sldId id="1405" r:id="rId28"/>
    <p:sldId id="1406" r:id="rId29"/>
    <p:sldId id="1407" r:id="rId30"/>
  </p:sldIdLst>
  <p:sldSz cx="9144000" cy="6858000" type="screen4x3"/>
  <p:notesSz cx="7010400" cy="9296400"/>
  <p:embeddedFontLst>
    <p:embeddedFont>
      <p:font typeface="Tahoma" pitchFamily="34" charset="0"/>
      <p:regular r:id="rId33"/>
      <p:bold r:id="rId34"/>
    </p:embeddedFont>
  </p:embeddedFontLst>
  <p:custDataLst>
    <p:tags r:id="rId3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 Negrut" initials="DN" lastIdx="3" clrIdx="0"/>
  <p:cmAuthor id="1" name="negrut" initials="n" lastIdx="8" clrIdx="1"/>
  <p:cmAuthor id="2" name="Dan Negrut" initials="D" lastIdx="3"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00D0"/>
    <a:srgbClr val="FFCC81"/>
    <a:srgbClr val="A7BCFF"/>
    <a:srgbClr val="566AFC"/>
    <a:srgbClr val="0000FF"/>
    <a:srgbClr val="FF8181"/>
    <a:srgbClr val="99CCFF"/>
    <a:srgbClr val="FF6600"/>
    <a:srgbClr val="0099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34587" autoAdjust="0"/>
    <p:restoredTop sz="94656" autoAdjust="0"/>
  </p:normalViewPr>
  <p:slideViewPr>
    <p:cSldViewPr>
      <p:cViewPr varScale="1">
        <p:scale>
          <a:sx n="120" d="100"/>
          <a:sy n="120" d="100"/>
        </p:scale>
        <p:origin x="-1290" y="-90"/>
      </p:cViewPr>
      <p:guideLst>
        <p:guide orient="horz" pos="2160"/>
        <p:guide pos="2880"/>
      </p:guideLst>
    </p:cSldViewPr>
  </p:slideViewPr>
  <p:outlineViewPr>
    <p:cViewPr>
      <p:scale>
        <a:sx n="33" d="100"/>
        <a:sy n="33" d="100"/>
      </p:scale>
      <p:origin x="0" y="31296"/>
    </p:cViewPr>
  </p:outlineViewPr>
  <p:notesTextViewPr>
    <p:cViewPr>
      <p:scale>
        <a:sx n="100" d="100"/>
        <a:sy n="100" d="100"/>
      </p:scale>
      <p:origin x="0" y="0"/>
    </p:cViewPr>
  </p:notesTextViewPr>
  <p:sorterViewPr>
    <p:cViewPr>
      <p:scale>
        <a:sx n="100" d="100"/>
        <a:sy n="100" d="100"/>
      </p:scale>
      <p:origin x="0" y="120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2498" name="Rectangle 2"/>
          <p:cNvSpPr>
            <a:spLocks noGrp="1" noChangeArrowheads="1"/>
          </p:cNvSpPr>
          <p:nvPr>
            <p:ph type="hdr" sz="quarter"/>
          </p:nvPr>
        </p:nvSpPr>
        <p:spPr bwMode="auto">
          <a:xfrm>
            <a:off x="2"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200" smtClean="0"/>
            </a:lvl1pPr>
          </a:lstStyle>
          <a:p>
            <a:pPr>
              <a:defRPr/>
            </a:pPr>
            <a:endParaRPr lang="en-US"/>
          </a:p>
        </p:txBody>
      </p:sp>
      <p:sp>
        <p:nvSpPr>
          <p:cNvPr id="1002499" name="Rectangle 3"/>
          <p:cNvSpPr>
            <a:spLocks noGrp="1" noChangeArrowheads="1"/>
          </p:cNvSpPr>
          <p:nvPr>
            <p:ph type="dt" sz="quarter" idx="1"/>
          </p:nvPr>
        </p:nvSpPr>
        <p:spPr bwMode="auto">
          <a:xfrm>
            <a:off x="3970340"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r">
              <a:defRPr sz="1200" smtClean="0"/>
            </a:lvl1pPr>
          </a:lstStyle>
          <a:p>
            <a:pPr>
              <a:defRPr/>
            </a:pPr>
            <a:endParaRPr lang="en-US"/>
          </a:p>
        </p:txBody>
      </p:sp>
      <p:sp>
        <p:nvSpPr>
          <p:cNvPr id="1002500" name="Rectangle 4"/>
          <p:cNvSpPr>
            <a:spLocks noGrp="1" noChangeArrowheads="1"/>
          </p:cNvSpPr>
          <p:nvPr>
            <p:ph type="ftr" sz="quarter" idx="2"/>
          </p:nvPr>
        </p:nvSpPr>
        <p:spPr bwMode="auto">
          <a:xfrm>
            <a:off x="2" y="8829675"/>
            <a:ext cx="3038475" cy="465138"/>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200" smtClean="0"/>
            </a:lvl1pPr>
          </a:lstStyle>
          <a:p>
            <a:pPr>
              <a:defRPr/>
            </a:pPr>
            <a:endParaRPr lang="en-US"/>
          </a:p>
        </p:txBody>
      </p:sp>
      <p:sp>
        <p:nvSpPr>
          <p:cNvPr id="1002501" name="Rectangle 5"/>
          <p:cNvSpPr>
            <a:spLocks noGrp="1" noChangeArrowheads="1"/>
          </p:cNvSpPr>
          <p:nvPr>
            <p:ph type="sldNum" sz="quarter" idx="3"/>
          </p:nvPr>
        </p:nvSpPr>
        <p:spPr bwMode="auto">
          <a:xfrm>
            <a:off x="3970340" y="8829675"/>
            <a:ext cx="3038475" cy="465138"/>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r">
              <a:defRPr sz="1200" smtClean="0"/>
            </a:lvl1pPr>
          </a:lstStyle>
          <a:p>
            <a:pPr>
              <a:defRPr/>
            </a:pPr>
            <a:fld id="{3B1F2A13-956C-4708-A61E-CBABBBEFF865}"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2" y="0"/>
            <a:ext cx="3038475" cy="465138"/>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lvl1pPr defTabSz="931726">
              <a:defRPr sz="1200" smtClean="0"/>
            </a:lvl1pPr>
          </a:lstStyle>
          <a:p>
            <a:pPr>
              <a:defRPr/>
            </a:pPr>
            <a:endParaRPr lang="en-US"/>
          </a:p>
        </p:txBody>
      </p:sp>
      <p:sp>
        <p:nvSpPr>
          <p:cNvPr id="9219" name="Rectangle 3"/>
          <p:cNvSpPr>
            <a:spLocks noGrp="1" noChangeArrowheads="1"/>
          </p:cNvSpPr>
          <p:nvPr>
            <p:ph type="dt" idx="1"/>
          </p:nvPr>
        </p:nvSpPr>
        <p:spPr bwMode="auto">
          <a:xfrm>
            <a:off x="3970340" y="0"/>
            <a:ext cx="3038475" cy="465138"/>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lvl1pPr algn="r" defTabSz="931726">
              <a:defRPr sz="1200" smtClean="0"/>
            </a:lvl1pPr>
          </a:lstStyle>
          <a:p>
            <a:pPr>
              <a:defRPr/>
            </a:pPr>
            <a:endParaRPr lang="en-US"/>
          </a:p>
        </p:txBody>
      </p:sp>
      <p:sp>
        <p:nvSpPr>
          <p:cNvPr id="514052"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01676" y="4416428"/>
            <a:ext cx="5607050" cy="4183063"/>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2" y="8829675"/>
            <a:ext cx="3038475" cy="465138"/>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defTabSz="931726">
              <a:defRPr sz="1200" smtClean="0"/>
            </a:lvl1pPr>
          </a:lstStyle>
          <a:p>
            <a:pPr>
              <a:defRPr/>
            </a:pPr>
            <a:endParaRPr lang="en-US"/>
          </a:p>
        </p:txBody>
      </p:sp>
      <p:sp>
        <p:nvSpPr>
          <p:cNvPr id="9223" name="Rectangle 7"/>
          <p:cNvSpPr>
            <a:spLocks noGrp="1" noChangeArrowheads="1"/>
          </p:cNvSpPr>
          <p:nvPr>
            <p:ph type="sldNum" sz="quarter" idx="5"/>
          </p:nvPr>
        </p:nvSpPr>
        <p:spPr bwMode="auto">
          <a:xfrm>
            <a:off x="3970340" y="8829675"/>
            <a:ext cx="3038475" cy="465138"/>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algn="r" defTabSz="931726">
              <a:defRPr sz="1200" smtClean="0"/>
            </a:lvl1pPr>
          </a:lstStyle>
          <a:p>
            <a:pPr>
              <a:defRPr/>
            </a:pPr>
            <a:fld id="{F8D30C5E-2BE9-4CAC-AABA-34653A95D74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a:noFill/>
        </p:spPr>
        <p:txBody>
          <a:bodyPr/>
          <a:lstStyle/>
          <a:p>
            <a:fld id="{FA5925CA-3456-40B9-97D4-F4B39903F971}" type="slidenum">
              <a:rPr lang="en-US"/>
              <a:pPr/>
              <a:t>1</a:t>
            </a:fld>
            <a:endParaRPr lang="en-US"/>
          </a:p>
        </p:txBody>
      </p:sp>
      <p:sp>
        <p:nvSpPr>
          <p:cNvPr id="515075" name="Rectangle 2"/>
          <p:cNvSpPr>
            <a:spLocks noGrp="1" noRot="1" noChangeAspect="1" noChangeArrowheads="1" noTextEdit="1"/>
          </p:cNvSpPr>
          <p:nvPr>
            <p:ph type="sldImg"/>
          </p:nvPr>
        </p:nvSpPr>
        <p:spPr>
          <a:ln/>
        </p:spPr>
      </p:sp>
      <p:sp>
        <p:nvSpPr>
          <p:cNvPr id="515076"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2E5922AF-28D9-4BD1-868D-5DA8BE7F5C9C}" type="slidenum">
              <a:rPr lang="en-US"/>
              <a:pPr/>
              <a:t>2</a:t>
            </a:fld>
            <a:endParaRPr lang="en-US"/>
          </a:p>
        </p:txBody>
      </p:sp>
      <p:sp>
        <p:nvSpPr>
          <p:cNvPr id="516099" name="Rectangle 2"/>
          <p:cNvSpPr>
            <a:spLocks noGrp="1" noRot="1" noChangeAspect="1" noChangeArrowheads="1" noTextEdit="1"/>
          </p:cNvSpPr>
          <p:nvPr>
            <p:ph type="sldImg"/>
          </p:nvPr>
        </p:nvSpPr>
        <p:spPr>
          <a:xfrm>
            <a:off x="1182688" y="695325"/>
            <a:ext cx="4648200" cy="3486150"/>
          </a:xfrm>
          <a:ln/>
        </p:spPr>
      </p:sp>
      <p:sp>
        <p:nvSpPr>
          <p:cNvPr id="516100" name="Rectangle 3"/>
          <p:cNvSpPr>
            <a:spLocks noGrp="1" noChangeArrowheads="1"/>
          </p:cNvSpPr>
          <p:nvPr>
            <p:ph type="body" idx="1"/>
          </p:nvPr>
        </p:nvSpPr>
        <p:spPr>
          <a:xfrm>
            <a:off x="701681" y="4416425"/>
            <a:ext cx="5607050" cy="4184650"/>
          </a:xfrm>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8D30C5E-2BE9-4CAC-AABA-34653A95D749}"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a:defRPr/>
              </a:pPr>
              <a:endParaRPr lang="en-US"/>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a:defRPr/>
              </a:pPr>
              <a:endParaRPr lang="en-US"/>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en-US"/>
          </a:p>
        </p:txBody>
      </p:sp>
      <p:sp>
        <p:nvSpPr>
          <p:cNvPr id="31747"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a:t>Click to edit Master title style</a:t>
            </a:r>
          </a:p>
        </p:txBody>
      </p:sp>
      <p:sp>
        <p:nvSpPr>
          <p:cNvPr id="3174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8" name="Rectangle 5"/>
          <p:cNvSpPr>
            <a:spLocks noGrp="1" noChangeArrowheads="1"/>
          </p:cNvSpPr>
          <p:nvPr>
            <p:ph type="dt" sz="half" idx="10"/>
          </p:nvPr>
        </p:nvSpPr>
        <p:spPr/>
        <p:txBody>
          <a:bodyPr/>
          <a:lstStyle>
            <a:lvl1pPr>
              <a:defRPr smtClean="0"/>
            </a:lvl1pPr>
          </a:lstStyle>
          <a:p>
            <a:pPr>
              <a:defRPr/>
            </a:pPr>
            <a:endParaRPr lang="en-US" altLang="en-US"/>
          </a:p>
        </p:txBody>
      </p:sp>
      <p:sp>
        <p:nvSpPr>
          <p:cNvPr id="39" name="Rectangle 6"/>
          <p:cNvSpPr>
            <a:spLocks noGrp="1" noChangeArrowheads="1"/>
          </p:cNvSpPr>
          <p:nvPr>
            <p:ph type="ftr" sz="quarter" idx="11"/>
          </p:nvPr>
        </p:nvSpPr>
        <p:spPr/>
        <p:txBody>
          <a:bodyPr/>
          <a:lstStyle>
            <a:lvl1pPr>
              <a:defRPr smtClean="0"/>
            </a:lvl1pPr>
          </a:lstStyle>
          <a:p>
            <a:pPr>
              <a:defRPr/>
            </a:pPr>
            <a:endParaRPr lang="en-US" altLang="en-US"/>
          </a:p>
        </p:txBody>
      </p:sp>
      <p:sp>
        <p:nvSpPr>
          <p:cNvPr id="40" name="Rectangle 7"/>
          <p:cNvSpPr>
            <a:spLocks noGrp="1" noChangeArrowheads="1"/>
          </p:cNvSpPr>
          <p:nvPr>
            <p:ph type="sldNum" sz="quarter" idx="12"/>
          </p:nvPr>
        </p:nvSpPr>
        <p:spPr/>
        <p:txBody>
          <a:bodyPr/>
          <a:lstStyle>
            <a:lvl1pPr>
              <a:defRPr smtClean="0"/>
            </a:lvl1pPr>
          </a:lstStyle>
          <a:p>
            <a:pPr>
              <a:defRPr/>
            </a:pPr>
            <a:fld id="{07F066ED-7F34-4D27-A5D5-9DCBC7EA8B95}"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35660E62-4760-4BEA-8726-2AF571E59F7B}"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89BDBE25-3DBC-4D25-8D15-E214A2FB87D7}"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0A3A6C93-19F7-4558-AA45-0CFB3160113A}"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000"/>
            </a:lvl1pPr>
            <a:lvl2pPr>
              <a:defRPr sz="1800"/>
            </a:lvl2pPr>
            <a:lvl3pPr>
              <a:defRPr sz="1600"/>
            </a:lvl3pPr>
            <a:lvl4pPr>
              <a:defRPr sz="14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xfrm>
            <a:off x="8305800" y="6477000"/>
            <a:ext cx="762000" cy="304800"/>
          </a:xfrm>
          <a:ln/>
        </p:spPr>
        <p:txBody>
          <a:bodyPr/>
          <a:lstStyle>
            <a:lvl1pPr>
              <a:defRPr/>
            </a:lvl1pPr>
          </a:lstStyle>
          <a:p>
            <a:pPr>
              <a:defRPr/>
            </a:pPr>
            <a:fld id="{E96E52FC-A2BF-46C6-811F-6DA475FD4DE0}"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E1DA1D11-DD09-4A2E-B623-7C27C5DF212A}"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720AAFDB-E8A0-402B-92D5-FF4BD34738EA}"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p:cNvSpPr>
            <a:spLocks noGrp="1" noChangeArrowheads="1"/>
          </p:cNvSpPr>
          <p:nvPr>
            <p:ph type="sldNum" sz="quarter" idx="12"/>
          </p:nvPr>
        </p:nvSpPr>
        <p:spPr>
          <a:ln/>
        </p:spPr>
        <p:txBody>
          <a:bodyPr/>
          <a:lstStyle>
            <a:lvl1pPr>
              <a:defRPr/>
            </a:lvl1pPr>
          </a:lstStyle>
          <a:p>
            <a:pPr>
              <a:defRPr/>
            </a:pPr>
            <a:fld id="{804B51BE-FBCC-4AE0-827F-C8A4A715D805}"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a:ln/>
        </p:spPr>
        <p:txBody>
          <a:bodyPr/>
          <a:lstStyle>
            <a:lvl1pPr>
              <a:defRPr/>
            </a:lvl1pPr>
          </a:lstStyle>
          <a:p>
            <a:pPr>
              <a:defRPr/>
            </a:pPr>
            <a:fld id="{37C6053D-1E15-4C7F-B6D0-1C30009F8A13}"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p:cNvSpPr>
            <a:spLocks noGrp="1" noChangeArrowheads="1"/>
          </p:cNvSpPr>
          <p:nvPr>
            <p:ph type="sldNum" sz="quarter" idx="12"/>
          </p:nvPr>
        </p:nvSpPr>
        <p:spPr>
          <a:ln/>
        </p:spPr>
        <p:txBody>
          <a:bodyPr/>
          <a:lstStyle>
            <a:lvl1pPr>
              <a:defRPr/>
            </a:lvl1pPr>
          </a:lstStyle>
          <a:p>
            <a:pPr>
              <a:defRPr/>
            </a:pPr>
            <a:fld id="{E81D4DC7-54CC-475B-926C-DB2DC5499090}"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DAB2080C-D431-4E49-A090-1AD1578CE5A3}"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B1844252-B4F9-4789-A660-8AEA4B8694C1}"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en-US"/>
          </a:p>
        </p:txBody>
      </p:sp>
      <p:sp>
        <p:nvSpPr>
          <p:cNvPr id="63491" name="Rectangle 3"/>
          <p:cNvSpPr>
            <a:spLocks noGrp="1" noChangeArrowheads="1"/>
          </p:cNvSpPr>
          <p:nvPr>
            <p:ph type="title"/>
          </p:nvPr>
        </p:nvSpPr>
        <p:spPr bwMode="auto">
          <a:xfrm>
            <a:off x="457200" y="122238"/>
            <a:ext cx="7543800"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63492" name="Rectangle 4"/>
          <p:cNvSpPr>
            <a:spLocks noGrp="1" noChangeArrowheads="1"/>
          </p:cNvSpPr>
          <p:nvPr>
            <p:ph type="body" idx="1"/>
          </p:nvPr>
        </p:nvSpPr>
        <p:spPr bwMode="auto">
          <a:xfrm>
            <a:off x="457200" y="1719263"/>
            <a:ext cx="8229600" cy="4411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25"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smtClean="0"/>
            </a:lvl1pPr>
          </a:lstStyle>
          <a:p>
            <a:pPr>
              <a:defRPr/>
            </a:pPr>
            <a:endParaRPr lang="en-US" altLang="en-US"/>
          </a:p>
        </p:txBody>
      </p:sp>
      <p:sp>
        <p:nvSpPr>
          <p:cNvPr id="30726"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smtClean="0"/>
            </a:lvl1pPr>
          </a:lstStyle>
          <a:p>
            <a:pPr>
              <a:defRPr/>
            </a:pPr>
            <a:endParaRPr lang="en-US" altLang="en-US"/>
          </a:p>
        </p:txBody>
      </p:sp>
      <p:sp>
        <p:nvSpPr>
          <p:cNvPr id="30727"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smtClean="0"/>
            </a:lvl1pPr>
          </a:lstStyle>
          <a:p>
            <a:pPr>
              <a:defRPr/>
            </a:pPr>
            <a:fld id="{B43940AB-5EFD-498A-916F-AC3E230DE373}" type="slidenum">
              <a:rPr lang="en-US" altLang="en-US"/>
              <a:pPr>
                <a:defRPr/>
              </a:pPr>
              <a:t>‹#›</a:t>
            </a:fld>
            <a:endParaRPr lang="en-US" altLang="en-US"/>
          </a:p>
        </p:txBody>
      </p:sp>
      <p:grpSp>
        <p:nvGrpSpPr>
          <p:cNvPr id="63496" name="Group 8"/>
          <p:cNvGrpSpPr>
            <a:grpSpLocks/>
          </p:cNvGrpSpPr>
          <p:nvPr/>
        </p:nvGrpSpPr>
        <p:grpSpPr bwMode="auto">
          <a:xfrm>
            <a:off x="8153400" y="152400"/>
            <a:ext cx="792163" cy="1295400"/>
            <a:chOff x="5136" y="960"/>
            <a:chExt cx="528" cy="864"/>
          </a:xfrm>
        </p:grpSpPr>
        <p:sp>
          <p:nvSpPr>
            <p:cNvPr id="30729"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30" name="Oval 10"/>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31" name="Oval 11"/>
            <p:cNvSpPr>
              <a:spLocks noChangeArrowheads="1"/>
            </p:cNvSpPr>
            <p:nvPr/>
          </p:nvSpPr>
          <p:spPr bwMode="auto">
            <a:xfrm>
              <a:off x="5360"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32" name="Oval 12"/>
            <p:cNvSpPr>
              <a:spLocks noChangeArrowheads="1"/>
            </p:cNvSpPr>
            <p:nvPr/>
          </p:nvSpPr>
          <p:spPr bwMode="auto">
            <a:xfrm>
              <a:off x="5136" y="1072"/>
              <a:ext cx="80"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3" name="Oval 13"/>
            <p:cNvSpPr>
              <a:spLocks noChangeArrowheads="1"/>
            </p:cNvSpPr>
            <p:nvPr/>
          </p:nvSpPr>
          <p:spPr bwMode="auto">
            <a:xfrm>
              <a:off x="5248" y="1072"/>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4" name="Oval 14"/>
            <p:cNvSpPr>
              <a:spLocks noChangeArrowheads="1"/>
            </p:cNvSpPr>
            <p:nvPr/>
          </p:nvSpPr>
          <p:spPr bwMode="auto">
            <a:xfrm>
              <a:off x="5360" y="1072"/>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5" name="Oval 15"/>
            <p:cNvSpPr>
              <a:spLocks noChangeArrowheads="1"/>
            </p:cNvSpPr>
            <p:nvPr/>
          </p:nvSpPr>
          <p:spPr bwMode="auto">
            <a:xfrm>
              <a:off x="5472" y="1072"/>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36" name="Oval 16"/>
            <p:cNvSpPr>
              <a:spLocks noChangeArrowheads="1"/>
            </p:cNvSpPr>
            <p:nvPr/>
          </p:nvSpPr>
          <p:spPr bwMode="auto">
            <a:xfrm>
              <a:off x="5136" y="1184"/>
              <a:ext cx="80"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7" name="Oval 17"/>
            <p:cNvSpPr>
              <a:spLocks noChangeArrowheads="1"/>
            </p:cNvSpPr>
            <p:nvPr/>
          </p:nvSpPr>
          <p:spPr bwMode="auto">
            <a:xfrm>
              <a:off x="5248" y="1184"/>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0738" name="Oval 18"/>
            <p:cNvSpPr>
              <a:spLocks noChangeArrowheads="1"/>
            </p:cNvSpPr>
            <p:nvPr/>
          </p:nvSpPr>
          <p:spPr bwMode="auto">
            <a:xfrm>
              <a:off x="5360" y="1184"/>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39" name="Oval 19"/>
            <p:cNvSpPr>
              <a:spLocks noChangeArrowheads="1"/>
            </p:cNvSpPr>
            <p:nvPr/>
          </p:nvSpPr>
          <p:spPr bwMode="auto">
            <a:xfrm>
              <a:off x="5472" y="1184"/>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0" name="Oval 20"/>
            <p:cNvSpPr>
              <a:spLocks noChangeArrowheads="1"/>
            </p:cNvSpPr>
            <p:nvPr/>
          </p:nvSpPr>
          <p:spPr bwMode="auto">
            <a:xfrm>
              <a:off x="5584" y="1184"/>
              <a:ext cx="80"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1"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30742" name="Oval 22"/>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3" name="Oval 23"/>
            <p:cNvSpPr>
              <a:spLocks noChangeArrowheads="1"/>
            </p:cNvSpPr>
            <p:nvPr/>
          </p:nvSpPr>
          <p:spPr bwMode="auto">
            <a:xfrm>
              <a:off x="5360" y="1296"/>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4" name="Oval 24"/>
            <p:cNvSpPr>
              <a:spLocks noChangeArrowheads="1"/>
            </p:cNvSpPr>
            <p:nvPr/>
          </p:nvSpPr>
          <p:spPr bwMode="auto">
            <a:xfrm>
              <a:off x="5472" y="1296"/>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5"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6" name="Oval 26"/>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47" name="Oval 27"/>
            <p:cNvSpPr>
              <a:spLocks noChangeArrowheads="1"/>
            </p:cNvSpPr>
            <p:nvPr/>
          </p:nvSpPr>
          <p:spPr bwMode="auto">
            <a:xfrm>
              <a:off x="5360" y="1408"/>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8" name="Oval 28"/>
            <p:cNvSpPr>
              <a:spLocks noChangeArrowheads="1"/>
            </p:cNvSpPr>
            <p:nvPr/>
          </p:nvSpPr>
          <p:spPr bwMode="auto">
            <a:xfrm>
              <a:off x="5472" y="1408"/>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49"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0" name="Oval 30"/>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0751" name="Oval 31"/>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2" name="Oval 32"/>
            <p:cNvSpPr>
              <a:spLocks noChangeArrowheads="1"/>
            </p:cNvSpPr>
            <p:nvPr/>
          </p:nvSpPr>
          <p:spPr bwMode="auto">
            <a:xfrm>
              <a:off x="5360" y="1520"/>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3" name="Oval 33"/>
            <p:cNvSpPr>
              <a:spLocks noChangeArrowheads="1"/>
            </p:cNvSpPr>
            <p:nvPr/>
          </p:nvSpPr>
          <p:spPr bwMode="auto">
            <a:xfrm>
              <a:off x="5472" y="1520"/>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4" name="Oval 34"/>
            <p:cNvSpPr>
              <a:spLocks noChangeArrowheads="1"/>
            </p:cNvSpPr>
            <p:nvPr/>
          </p:nvSpPr>
          <p:spPr bwMode="auto">
            <a:xfrm>
              <a:off x="5136" y="1632"/>
              <a:ext cx="80"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5" name="Oval 35"/>
            <p:cNvSpPr>
              <a:spLocks noChangeArrowheads="1"/>
            </p:cNvSpPr>
            <p:nvPr/>
          </p:nvSpPr>
          <p:spPr bwMode="auto">
            <a:xfrm>
              <a:off x="5248" y="1632"/>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0756" name="Oval 36"/>
            <p:cNvSpPr>
              <a:spLocks noChangeArrowheads="1"/>
            </p:cNvSpPr>
            <p:nvPr/>
          </p:nvSpPr>
          <p:spPr bwMode="auto">
            <a:xfrm>
              <a:off x="5360" y="1632"/>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7" name="Oval 37"/>
            <p:cNvSpPr>
              <a:spLocks noChangeArrowheads="1"/>
            </p:cNvSpPr>
            <p:nvPr/>
          </p:nvSpPr>
          <p:spPr bwMode="auto">
            <a:xfrm>
              <a:off x="5472" y="1632"/>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8" name="Oval 38"/>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30759" name="Oval 39"/>
            <p:cNvSpPr>
              <a:spLocks noChangeArrowheads="1"/>
            </p:cNvSpPr>
            <p:nvPr/>
          </p:nvSpPr>
          <p:spPr bwMode="auto">
            <a:xfrm>
              <a:off x="5472" y="1744"/>
              <a:ext cx="79" cy="80"/>
            </a:xfrm>
            <a:prstGeom prst="ellipse">
              <a:avLst/>
            </a:prstGeom>
            <a:solidFill>
              <a:schemeClr val="folHlink"/>
            </a:solidFill>
            <a:ln w="9525">
              <a:noFill/>
              <a:round/>
              <a:headEnd/>
              <a:tailEnd/>
            </a:ln>
            <a:effectLst/>
          </p:spPr>
          <p:txBody>
            <a:bodyPr wrap="none" anchor="ct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676"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5.xml"/><Relationship Id="rId7" Type="http://schemas.openxmlformats.org/officeDocument/2006/relationships/hyperlink" Target="http://sbel.wisc.edu/Courses/ME751/2010/Documents/MATLAB/massSpringDamperNR.m"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file:///\\webserver.cae.wisc.edu\sbel.wisc.edu\html\Courses\ME751\2010\Documents\MATLAB\massSpringDamperQN.m" TargetMode="External"/><Relationship Id="rId5" Type="http://schemas.openxmlformats.org/officeDocument/2006/relationships/hyperlink" Target="file:///\\webserver.cae.wisc.edu\sbel.wisc.edu\html\Courses\ME751\2010\Documents\MATLAB\massSpringDamperMN.m" TargetMode="External"/><Relationship Id="rId4" Type="http://schemas.openxmlformats.org/officeDocument/2006/relationships/hyperlink" Target="file:///\\webserver.cae.wisc.edu\sbel.wisc.edu\html\Courses\ME751\2010\Documents\MATLAB\massSpringDamperNR.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7.xml"/><Relationship Id="rId7" Type="http://schemas.openxmlformats.org/officeDocument/2006/relationships/hyperlink" Target="http://sbel.wisc.edu/Courses/ME751/2010/Documents/MATLAB/massSpringDamperNR.m" TargetMode="Externa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file:///\\webserver.cae.wisc.edu\sbel.wisc.edu\html\Courses\ME751\2010\Documents\MATLAB\massSpringDamperQN.m" TargetMode="External"/><Relationship Id="rId5" Type="http://schemas.openxmlformats.org/officeDocument/2006/relationships/hyperlink" Target="file:///\\webserver.cae.wisc.edu\sbel.wisc.edu\html\Courses\ME751\2010\Documents\MATLAB\massSpringDamperMN.m" TargetMode="External"/><Relationship Id="rId4" Type="http://schemas.openxmlformats.org/officeDocument/2006/relationships/hyperlink" Target="file:///\\webserver.cae.wisc.edu\sbel.wisc.edu\html\Courses\ME751\2010\Documents\MATLAB\massSpringDamperNR.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9.xml"/><Relationship Id="rId7" Type="http://schemas.openxmlformats.org/officeDocument/2006/relationships/hyperlink" Target="http://sbel.wisc.edu/Courses/ME751/2010/Documents/MATLAB/massSpringDamperNR.m" TargetMode="Externa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file:///\\webserver.cae.wisc.edu\sbel.wisc.edu\html\Courses\ME751\2010\Documents\MATLAB\massSpringDamperQN.m" TargetMode="External"/><Relationship Id="rId5" Type="http://schemas.openxmlformats.org/officeDocument/2006/relationships/hyperlink" Target="file:///\\webserver.cae.wisc.edu\sbel.wisc.edu\html\Courses\ME751\2010\Documents\MATLAB\massSpringDamperMN.m" TargetMode="External"/><Relationship Id="rId4" Type="http://schemas.openxmlformats.org/officeDocument/2006/relationships/hyperlink" Target="file:///\\webserver.cae.wisc.edu\sbel.wisc.edu\html\Courses\ME751\2010\Documents\MATLAB\massSpringDamperNR.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ctrTitle"/>
          </p:nvPr>
        </p:nvSpPr>
        <p:spPr>
          <a:xfrm>
            <a:off x="457200" y="533400"/>
            <a:ext cx="6781800" cy="2133600"/>
          </a:xfrm>
        </p:spPr>
        <p:txBody>
          <a:bodyPr/>
          <a:lstStyle/>
          <a:p>
            <a:pPr algn="ctr" eaLnBrk="1" hangingPunct="1"/>
            <a:r>
              <a:rPr lang="en-US" sz="3200" dirty="0" smtClean="0"/>
              <a:t>ME751 </a:t>
            </a:r>
            <a:br>
              <a:rPr lang="en-US" sz="3200" dirty="0" smtClean="0"/>
            </a:br>
            <a:r>
              <a:rPr lang="en-US" sz="3200" dirty="0" smtClean="0"/>
              <a:t>Advanced Computational Multibody Dynamics</a:t>
            </a:r>
          </a:p>
        </p:txBody>
      </p:sp>
      <p:sp>
        <p:nvSpPr>
          <p:cNvPr id="65539" name="Rectangle 3"/>
          <p:cNvSpPr>
            <a:spLocks noGrp="1" noChangeArrowheads="1"/>
          </p:cNvSpPr>
          <p:nvPr>
            <p:ph type="subTitle" idx="1"/>
          </p:nvPr>
        </p:nvSpPr>
        <p:spPr>
          <a:xfrm>
            <a:off x="849313" y="3049588"/>
            <a:ext cx="6248400" cy="1598612"/>
          </a:xfrm>
        </p:spPr>
        <p:txBody>
          <a:bodyPr/>
          <a:lstStyle/>
          <a:p>
            <a:pPr eaLnBrk="1" hangingPunct="1"/>
            <a:r>
              <a:rPr lang="en-US" sz="2000" dirty="0" smtClean="0"/>
              <a:t>Solution of the Dynamics Analysis Problem</a:t>
            </a:r>
          </a:p>
          <a:p>
            <a:pPr eaLnBrk="1" hangingPunct="1"/>
            <a:r>
              <a:rPr lang="en-US" sz="2000" dirty="0" smtClean="0"/>
              <a:t>(using BDF implicit integration)</a:t>
            </a:r>
          </a:p>
          <a:p>
            <a:pPr eaLnBrk="1" hangingPunct="1"/>
            <a:r>
              <a:rPr lang="en-US" sz="1600" dirty="0" smtClean="0"/>
              <a:t>April 08, 2010</a:t>
            </a:r>
          </a:p>
        </p:txBody>
      </p:sp>
      <p:sp>
        <p:nvSpPr>
          <p:cNvPr id="65541" name="Rectangle 5"/>
          <p:cNvSpPr>
            <a:spLocks noChangeArrowheads="1"/>
          </p:cNvSpPr>
          <p:nvPr/>
        </p:nvSpPr>
        <p:spPr bwMode="auto">
          <a:xfrm>
            <a:off x="193675" y="6321425"/>
            <a:ext cx="1234633" cy="369332"/>
          </a:xfrm>
          <a:prstGeom prst="rect">
            <a:avLst/>
          </a:prstGeom>
          <a:noFill/>
          <a:ln w="9525">
            <a:noFill/>
            <a:miter lim="800000"/>
            <a:headEnd/>
            <a:tailEnd/>
          </a:ln>
        </p:spPr>
        <p:txBody>
          <a:bodyPr wrap="none">
            <a:spAutoFit/>
          </a:bodyPr>
          <a:lstStyle/>
          <a:p>
            <a:pPr eaLnBrk="0" hangingPunct="0"/>
            <a:r>
              <a:rPr lang="en-US" sz="900" dirty="0">
                <a:latin typeface="Tahoma" pitchFamily="34" charset="0"/>
              </a:rPr>
              <a:t>© Dan Negrut, </a:t>
            </a:r>
            <a:r>
              <a:rPr lang="en-US" sz="900" dirty="0" smtClean="0">
                <a:latin typeface="Tahoma" pitchFamily="34" charset="0"/>
              </a:rPr>
              <a:t>2010</a:t>
            </a:r>
            <a:r>
              <a:rPr lang="en-US" sz="900" dirty="0">
                <a:latin typeface="Tahoma" pitchFamily="34" charset="0"/>
              </a:rPr>
              <a:t/>
            </a:r>
            <a:br>
              <a:rPr lang="en-US" sz="900" dirty="0">
                <a:latin typeface="Tahoma" pitchFamily="34" charset="0"/>
              </a:rPr>
            </a:br>
            <a:r>
              <a:rPr lang="en-US" sz="900" dirty="0" smtClean="0">
                <a:latin typeface="Tahoma" pitchFamily="34" charset="0"/>
              </a:rPr>
              <a:t>ME751</a:t>
            </a:r>
            <a:r>
              <a:rPr lang="en-US" sz="900" dirty="0">
                <a:latin typeface="Tahoma" pitchFamily="34" charset="0"/>
              </a:rPr>
              <a:t>, UW-Madison</a:t>
            </a:r>
          </a:p>
        </p:txBody>
      </p:sp>
      <p:sp>
        <p:nvSpPr>
          <p:cNvPr id="6" name="Rectangle 5"/>
          <p:cNvSpPr/>
          <p:nvPr/>
        </p:nvSpPr>
        <p:spPr>
          <a:xfrm>
            <a:off x="4876800" y="6181636"/>
            <a:ext cx="4191000" cy="430887"/>
          </a:xfrm>
          <a:prstGeom prst="rect">
            <a:avLst/>
          </a:prstGeom>
        </p:spPr>
        <p:txBody>
          <a:bodyPr wrap="square">
            <a:spAutoFit/>
          </a:bodyPr>
          <a:lstStyle/>
          <a:p>
            <a:r>
              <a:rPr lang="en-US" sz="1100" dirty="0" smtClean="0"/>
              <a:t>"Everything in moderation, including moderation."</a:t>
            </a:r>
          </a:p>
          <a:p>
            <a:r>
              <a:rPr lang="en-US" sz="1100" dirty="0" smtClean="0"/>
              <a:t>Oscar Wilde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267200"/>
            <a:ext cx="6553200" cy="3647152"/>
          </a:xfrm>
          <a:prstGeom prst="rect">
            <a:avLst/>
          </a:prstGeom>
          <a:solidFill>
            <a:schemeClr val="accent1"/>
          </a:solidFill>
        </p:spPr>
        <p:txBody>
          <a:bodyPr wrap="square">
            <a:spAutoFit/>
          </a:bodyPr>
          <a:lstStyle/>
          <a:p>
            <a:r>
              <a:rPr lang="en-US" sz="1100" dirty="0" smtClean="0"/>
              <a:t> while </a:t>
            </a:r>
            <a:r>
              <a:rPr lang="en-US" sz="1100" dirty="0" err="1" smtClean="0"/>
              <a:t>itCount</a:t>
            </a:r>
            <a:r>
              <a:rPr lang="en-US" sz="1100" dirty="0" smtClean="0"/>
              <a:t> &lt; </a:t>
            </a:r>
            <a:r>
              <a:rPr lang="en-US" sz="1100" dirty="0" err="1" smtClean="0"/>
              <a:t>itCountMax</a:t>
            </a:r>
            <a:r>
              <a:rPr lang="en-US" sz="1100" dirty="0" smtClean="0"/>
              <a:t>,</a:t>
            </a:r>
          </a:p>
          <a:p>
            <a:r>
              <a:rPr lang="en-US" sz="1100" dirty="0" smtClean="0"/>
              <a:t>        </a:t>
            </a:r>
            <a:r>
              <a:rPr lang="en-US" sz="1100" dirty="0" err="1" smtClean="0"/>
              <a:t>v_new</a:t>
            </a:r>
            <a:r>
              <a:rPr lang="en-US" sz="1100" dirty="0" smtClean="0"/>
              <a:t> = </a:t>
            </a:r>
            <a:r>
              <a:rPr lang="en-US" sz="1100" dirty="0" err="1" smtClean="0"/>
              <a:t>v_old</a:t>
            </a:r>
            <a:r>
              <a:rPr lang="en-US" sz="1100" dirty="0" smtClean="0"/>
              <a:t> + </a:t>
            </a:r>
            <a:r>
              <a:rPr lang="en-US" sz="1100" dirty="0" err="1" smtClean="0"/>
              <a:t>sSize</a:t>
            </a:r>
            <a:r>
              <a:rPr lang="en-US" sz="1100" dirty="0" smtClean="0"/>
              <a:t>*</a:t>
            </a:r>
            <a:r>
              <a:rPr lang="en-US" sz="1100" dirty="0" err="1" smtClean="0"/>
              <a:t>a_new</a:t>
            </a:r>
            <a:r>
              <a:rPr lang="en-US" sz="1100" dirty="0" smtClean="0"/>
              <a:t>;</a:t>
            </a:r>
          </a:p>
          <a:p>
            <a:r>
              <a:rPr lang="en-US" sz="1100" dirty="0" smtClean="0"/>
              <a:t>        </a:t>
            </a:r>
            <a:r>
              <a:rPr lang="en-US" sz="1100" dirty="0" err="1" smtClean="0"/>
              <a:t>x_new</a:t>
            </a:r>
            <a:r>
              <a:rPr lang="en-US" sz="1100" dirty="0" smtClean="0"/>
              <a:t> = </a:t>
            </a:r>
            <a:r>
              <a:rPr lang="en-US" sz="1100" dirty="0" err="1" smtClean="0"/>
              <a:t>x_old</a:t>
            </a:r>
            <a:r>
              <a:rPr lang="en-US" sz="1100" dirty="0" smtClean="0"/>
              <a:t> + </a:t>
            </a:r>
            <a:r>
              <a:rPr lang="en-US" sz="1100" dirty="0" err="1" smtClean="0"/>
              <a:t>sSize</a:t>
            </a:r>
            <a:r>
              <a:rPr lang="en-US" sz="1100" dirty="0" smtClean="0"/>
              <a:t>*</a:t>
            </a:r>
            <a:r>
              <a:rPr lang="en-US" sz="1100" dirty="0" err="1" smtClean="0"/>
              <a:t>v_new</a:t>
            </a:r>
            <a:r>
              <a:rPr lang="en-US" sz="1100" dirty="0" smtClean="0"/>
              <a:t>;</a:t>
            </a:r>
          </a:p>
          <a:p>
            <a:r>
              <a:rPr lang="en-US" sz="1100" dirty="0" smtClean="0"/>
              <a:t>        </a:t>
            </a:r>
          </a:p>
          <a:p>
            <a:r>
              <a:rPr lang="en-US" sz="1100" dirty="0" smtClean="0"/>
              <a:t>        % Compute Jacobian once per times, for nu=0</a:t>
            </a:r>
          </a:p>
          <a:p>
            <a:r>
              <a:rPr lang="en-US" sz="1100" dirty="0" smtClean="0"/>
              <a:t>        if </a:t>
            </a:r>
            <a:r>
              <a:rPr lang="en-US" sz="1100" dirty="0" err="1" smtClean="0"/>
              <a:t>itCount</a:t>
            </a:r>
            <a:r>
              <a:rPr lang="en-US" sz="1100" dirty="0" smtClean="0"/>
              <a:t>==1</a:t>
            </a:r>
          </a:p>
          <a:p>
            <a:r>
              <a:rPr lang="en-US" sz="1100" dirty="0" smtClean="0"/>
              <a:t>            %</a:t>
            </a:r>
            <a:r>
              <a:rPr lang="en-US" sz="1100" dirty="0" err="1" smtClean="0"/>
              <a:t>psiVal</a:t>
            </a:r>
            <a:r>
              <a:rPr lang="en-US" sz="1100" dirty="0" smtClean="0"/>
              <a:t> = m + 3*c*</a:t>
            </a:r>
            <a:r>
              <a:rPr lang="en-US" sz="1100" dirty="0" err="1" smtClean="0"/>
              <a:t>v_new</a:t>
            </a:r>
            <a:r>
              <a:rPr lang="en-US" sz="1100" dirty="0" smtClean="0"/>
              <a:t>*</a:t>
            </a:r>
            <a:r>
              <a:rPr lang="en-US" sz="1100" dirty="0" err="1" smtClean="0"/>
              <a:t>v_new</a:t>
            </a:r>
            <a:r>
              <a:rPr lang="en-US" sz="1100" dirty="0" smtClean="0"/>
              <a:t>*</a:t>
            </a:r>
            <a:r>
              <a:rPr lang="en-US" sz="1100" dirty="0" err="1" smtClean="0"/>
              <a:t>sSize</a:t>
            </a:r>
            <a:r>
              <a:rPr lang="en-US" sz="1100" dirty="0" smtClean="0"/>
              <a:t> + 3*k*</a:t>
            </a:r>
            <a:r>
              <a:rPr lang="en-US" sz="1100" dirty="0" err="1" smtClean="0"/>
              <a:t>x_new</a:t>
            </a:r>
            <a:r>
              <a:rPr lang="en-US" sz="1100" dirty="0" smtClean="0"/>
              <a:t>*</a:t>
            </a:r>
            <a:r>
              <a:rPr lang="en-US" sz="1100" dirty="0" err="1" smtClean="0"/>
              <a:t>x_new</a:t>
            </a:r>
            <a:r>
              <a:rPr lang="en-US" sz="1100" dirty="0" smtClean="0"/>
              <a:t>*</a:t>
            </a:r>
            <a:r>
              <a:rPr lang="en-US" sz="1100" dirty="0" err="1" smtClean="0"/>
              <a:t>sSize</a:t>
            </a:r>
            <a:r>
              <a:rPr lang="en-US" sz="1100" dirty="0" smtClean="0"/>
              <a:t>*</a:t>
            </a:r>
            <a:r>
              <a:rPr lang="en-US" sz="1100" dirty="0" err="1" smtClean="0"/>
              <a:t>sSize</a:t>
            </a:r>
            <a:r>
              <a:rPr lang="en-US" sz="1100" dirty="0" smtClean="0"/>
              <a:t>;</a:t>
            </a:r>
          </a:p>
          <a:p>
            <a:r>
              <a:rPr lang="en-US" sz="1100" dirty="0" smtClean="0"/>
              <a:t>            </a:t>
            </a:r>
            <a:r>
              <a:rPr lang="en-US" sz="1100" dirty="0" err="1" smtClean="0"/>
              <a:t>psiVal</a:t>
            </a:r>
            <a:r>
              <a:rPr lang="en-US" sz="1100" dirty="0" smtClean="0"/>
              <a:t> = m + 3*k*</a:t>
            </a:r>
            <a:r>
              <a:rPr lang="en-US" sz="1100" dirty="0" err="1" smtClean="0"/>
              <a:t>x_new</a:t>
            </a:r>
            <a:r>
              <a:rPr lang="en-US" sz="1100" dirty="0" smtClean="0"/>
              <a:t>*</a:t>
            </a:r>
            <a:r>
              <a:rPr lang="en-US" sz="1100" dirty="0" err="1" smtClean="0"/>
              <a:t>x_new</a:t>
            </a:r>
            <a:r>
              <a:rPr lang="en-US" sz="1100" dirty="0" smtClean="0"/>
              <a:t>*</a:t>
            </a:r>
            <a:r>
              <a:rPr lang="en-US" sz="1100" dirty="0" err="1" smtClean="0"/>
              <a:t>sSize</a:t>
            </a:r>
            <a:r>
              <a:rPr lang="en-US" sz="1100" dirty="0" smtClean="0"/>
              <a:t>*</a:t>
            </a:r>
            <a:r>
              <a:rPr lang="en-US" sz="1100" dirty="0" err="1" smtClean="0"/>
              <a:t>sSize</a:t>
            </a:r>
            <a:r>
              <a:rPr lang="en-US" sz="1100" dirty="0" smtClean="0"/>
              <a:t>;</a:t>
            </a:r>
          </a:p>
          <a:p>
            <a:r>
              <a:rPr lang="en-US" sz="1100" dirty="0" smtClean="0"/>
              <a:t>        end</a:t>
            </a:r>
          </a:p>
          <a:p>
            <a:r>
              <a:rPr lang="en-US" sz="1100" dirty="0" smtClean="0"/>
              <a:t> </a:t>
            </a:r>
          </a:p>
          <a:p>
            <a:r>
              <a:rPr lang="en-US" sz="1100" dirty="0" smtClean="0"/>
              <a:t>        % Get the residual and the correction</a:t>
            </a:r>
          </a:p>
          <a:p>
            <a:r>
              <a:rPr lang="en-US" sz="1100" dirty="0" smtClean="0"/>
              <a:t>        residual = m*</a:t>
            </a:r>
            <a:r>
              <a:rPr lang="en-US" sz="1100" dirty="0" err="1" smtClean="0"/>
              <a:t>a_new</a:t>
            </a:r>
            <a:r>
              <a:rPr lang="en-US" sz="1100" dirty="0" smtClean="0"/>
              <a:t> + c*</a:t>
            </a:r>
            <a:r>
              <a:rPr lang="en-US" sz="1100" dirty="0" err="1" smtClean="0"/>
              <a:t>v_old</a:t>
            </a:r>
            <a:r>
              <a:rPr lang="en-US" sz="1100" dirty="0" smtClean="0"/>
              <a:t>*</a:t>
            </a:r>
            <a:r>
              <a:rPr lang="en-US" sz="1100" dirty="0" err="1" smtClean="0"/>
              <a:t>v_new</a:t>
            </a:r>
            <a:r>
              <a:rPr lang="en-US" sz="1100" dirty="0" smtClean="0"/>
              <a:t>*</a:t>
            </a:r>
            <a:r>
              <a:rPr lang="en-US" sz="1100" dirty="0" err="1" smtClean="0"/>
              <a:t>v_new</a:t>
            </a:r>
            <a:r>
              <a:rPr lang="en-US" sz="1100" dirty="0" smtClean="0"/>
              <a:t> + k*</a:t>
            </a:r>
            <a:r>
              <a:rPr lang="en-US" sz="1100" dirty="0" err="1" smtClean="0"/>
              <a:t>x_new</a:t>
            </a:r>
            <a:r>
              <a:rPr lang="en-US" sz="1100" dirty="0" smtClean="0"/>
              <a:t>*</a:t>
            </a:r>
            <a:r>
              <a:rPr lang="en-US" sz="1100" dirty="0" err="1" smtClean="0"/>
              <a:t>x_new</a:t>
            </a:r>
            <a:r>
              <a:rPr lang="en-US" sz="1100" dirty="0" smtClean="0"/>
              <a:t>*</a:t>
            </a:r>
            <a:r>
              <a:rPr lang="en-US" sz="1100" dirty="0" err="1" smtClean="0"/>
              <a:t>x_new</a:t>
            </a:r>
            <a:r>
              <a:rPr lang="en-US" sz="1100" dirty="0" smtClean="0"/>
              <a:t> - sin(2*</a:t>
            </a:r>
            <a:r>
              <a:rPr lang="en-US" sz="1100" dirty="0" err="1" smtClean="0"/>
              <a:t>crntTime</a:t>
            </a:r>
            <a:r>
              <a:rPr lang="en-US" sz="1100" dirty="0" smtClean="0"/>
              <a:t>);</a:t>
            </a:r>
          </a:p>
          <a:p>
            <a:r>
              <a:rPr lang="en-US" sz="1100" dirty="0" smtClean="0"/>
              <a:t>        </a:t>
            </a:r>
            <a:r>
              <a:rPr lang="en-US" sz="1100" dirty="0" err="1" smtClean="0"/>
              <a:t>deltaAcc</a:t>
            </a:r>
            <a:r>
              <a:rPr lang="en-US" sz="1100" dirty="0" smtClean="0"/>
              <a:t> = -residual/</a:t>
            </a:r>
            <a:r>
              <a:rPr lang="en-US" sz="1100" dirty="0" err="1" smtClean="0"/>
              <a:t>psiVal</a:t>
            </a:r>
            <a:r>
              <a:rPr lang="en-US" sz="1100" dirty="0" smtClean="0"/>
              <a:t>;</a:t>
            </a:r>
          </a:p>
          <a:p>
            <a:r>
              <a:rPr lang="en-US" sz="1100" dirty="0" smtClean="0"/>
              <a:t>        </a:t>
            </a:r>
          </a:p>
          <a:p>
            <a:r>
              <a:rPr lang="en-US" sz="1100" dirty="0" smtClean="0"/>
              <a:t>        % Apply correction</a:t>
            </a:r>
          </a:p>
          <a:p>
            <a:r>
              <a:rPr lang="en-US" sz="1100" dirty="0" smtClean="0"/>
              <a:t>        </a:t>
            </a:r>
            <a:r>
              <a:rPr lang="en-US" sz="1100" dirty="0" err="1" smtClean="0"/>
              <a:t>a_new</a:t>
            </a:r>
            <a:r>
              <a:rPr lang="en-US" sz="1100" dirty="0" smtClean="0"/>
              <a:t> = </a:t>
            </a:r>
            <a:r>
              <a:rPr lang="en-US" sz="1100" dirty="0" err="1" smtClean="0"/>
              <a:t>a_new</a:t>
            </a:r>
            <a:r>
              <a:rPr lang="en-US" sz="1100" dirty="0" smtClean="0"/>
              <a:t> + </a:t>
            </a:r>
            <a:r>
              <a:rPr lang="en-US" sz="1100" dirty="0" err="1" smtClean="0"/>
              <a:t>deltaAcc</a:t>
            </a:r>
            <a:r>
              <a:rPr lang="en-US" sz="1100" dirty="0" smtClean="0"/>
              <a:t>;</a:t>
            </a:r>
          </a:p>
          <a:p>
            <a:r>
              <a:rPr lang="en-US" sz="1100" dirty="0" smtClean="0"/>
              <a:t>        if abs(</a:t>
            </a:r>
            <a:r>
              <a:rPr lang="en-US" sz="1100" dirty="0" err="1" smtClean="0"/>
              <a:t>deltaAcc</a:t>
            </a:r>
            <a:r>
              <a:rPr lang="en-US" sz="1100" dirty="0" smtClean="0"/>
              <a:t>) &lt; </a:t>
            </a:r>
            <a:r>
              <a:rPr lang="en-US" sz="1100" dirty="0" err="1" smtClean="0"/>
              <a:t>epsAcc</a:t>
            </a:r>
            <a:r>
              <a:rPr lang="en-US" sz="1100" dirty="0" smtClean="0"/>
              <a:t> </a:t>
            </a:r>
          </a:p>
          <a:p>
            <a:r>
              <a:rPr lang="en-US" sz="1100" dirty="0" smtClean="0"/>
              <a:t>            break;</a:t>
            </a:r>
          </a:p>
          <a:p>
            <a:r>
              <a:rPr lang="en-US" sz="1100" dirty="0" smtClean="0"/>
              <a:t>        end</a:t>
            </a:r>
          </a:p>
          <a:p>
            <a:r>
              <a:rPr lang="en-US" sz="1100" dirty="0" smtClean="0"/>
              <a:t>        </a:t>
            </a:r>
            <a:r>
              <a:rPr lang="en-US" sz="1100" dirty="0" err="1" smtClean="0"/>
              <a:t>itCount</a:t>
            </a:r>
            <a:r>
              <a:rPr lang="en-US" sz="1100" dirty="0" smtClean="0"/>
              <a:t> = </a:t>
            </a:r>
            <a:r>
              <a:rPr lang="en-US" sz="1100" dirty="0" err="1" smtClean="0"/>
              <a:t>itCount</a:t>
            </a:r>
            <a:r>
              <a:rPr lang="en-US" sz="1100" dirty="0" smtClean="0"/>
              <a:t> + 1;</a:t>
            </a:r>
          </a:p>
          <a:p>
            <a:r>
              <a:rPr lang="en-US" sz="1100" dirty="0" smtClean="0"/>
              <a:t>    end</a:t>
            </a:r>
          </a:p>
        </p:txBody>
      </p:sp>
      <p:sp>
        <p:nvSpPr>
          <p:cNvPr id="2" name="Title 1"/>
          <p:cNvSpPr>
            <a:spLocks noGrp="1"/>
          </p:cNvSpPr>
          <p:nvPr>
            <p:ph type="title"/>
          </p:nvPr>
        </p:nvSpPr>
        <p:spPr>
          <a:xfrm>
            <a:off x="3352800" y="228600"/>
            <a:ext cx="3429000" cy="655638"/>
          </a:xfrm>
        </p:spPr>
        <p:txBody>
          <a:bodyPr/>
          <a:lstStyle/>
          <a:p>
            <a:r>
              <a:rPr lang="en-US" dirty="0" smtClean="0"/>
              <a:t>Quasi-Newton</a:t>
            </a:r>
            <a:endParaRPr lang="en-US" dirty="0"/>
          </a:p>
        </p:txBody>
      </p:sp>
      <p:pic>
        <p:nvPicPr>
          <p:cNvPr id="5" name="Content Placeholder 4" descr="massSrDamp_QN.png"/>
          <p:cNvPicPr>
            <a:picLocks noGrp="1" noChangeAspect="1"/>
          </p:cNvPicPr>
          <p:nvPr>
            <p:ph idx="1"/>
          </p:nvPr>
        </p:nvPicPr>
        <p:blipFill>
          <a:blip r:embed="rId3" cstate="print"/>
          <a:stretch>
            <a:fillRect/>
          </a:stretch>
        </p:blipFill>
        <p:spPr>
          <a:xfrm>
            <a:off x="3657600" y="2819400"/>
            <a:ext cx="5333334" cy="4000000"/>
          </a:xfrm>
        </p:spPr>
      </p:pic>
      <p:sp>
        <p:nvSpPr>
          <p:cNvPr id="4" name="Slide Number Placeholder 3"/>
          <p:cNvSpPr>
            <a:spLocks noGrp="1"/>
          </p:cNvSpPr>
          <p:nvPr>
            <p:ph type="sldNum" sz="quarter" idx="12"/>
          </p:nvPr>
        </p:nvSpPr>
        <p:spPr>
          <a:xfrm>
            <a:off x="152400" y="6477000"/>
            <a:ext cx="762000" cy="304800"/>
          </a:xfrm>
        </p:spPr>
        <p:txBody>
          <a:bodyPr/>
          <a:lstStyle/>
          <a:p>
            <a:pPr>
              <a:defRPr/>
            </a:pPr>
            <a:fld id="{E96E52FC-A2BF-46C6-811F-6DA475FD4DE0}" type="slidenum">
              <a:rPr lang="en-US" altLang="en-US" smtClean="0"/>
              <a:pPr>
                <a:defRPr/>
              </a:pPr>
              <a:t>10</a:t>
            </a:fld>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895600"/>
            <a:ext cx="7543800" cy="1752600"/>
          </a:xfrm>
          <a:solidFill>
            <a:srgbClr val="FFC000"/>
          </a:solidFill>
        </p:spPr>
        <p:txBody>
          <a:bodyPr/>
          <a:lstStyle/>
          <a:p>
            <a:pPr algn="ctr"/>
            <a:r>
              <a:rPr lang="en-US" dirty="0" smtClean="0"/>
              <a:t>The BDF Solution </a:t>
            </a:r>
            <a:br>
              <a:rPr lang="en-US" dirty="0" smtClean="0"/>
            </a:br>
            <a:r>
              <a:rPr lang="en-US" dirty="0" smtClean="0"/>
              <a:t>of the </a:t>
            </a:r>
            <a:br>
              <a:rPr lang="en-US" dirty="0" smtClean="0"/>
            </a:br>
            <a:r>
              <a:rPr lang="en-US" dirty="0" smtClean="0"/>
              <a:t>Dynamics Analysis Problem</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a:t>
            </a:r>
            <a:br>
              <a:rPr lang="en-US" dirty="0" smtClean="0"/>
            </a:br>
            <a:r>
              <a:rPr lang="en-US" dirty="0" smtClean="0"/>
              <a:t>Dynamics Analysis Problem</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12</a:t>
            </a:fld>
            <a:endParaRPr lang="en-US" altLang="en-US"/>
          </a:p>
        </p:txBody>
      </p:sp>
      <p:pic>
        <p:nvPicPr>
          <p:cNvPr id="8" name="Picture 7" descr="TP_tmp.png"/>
          <p:cNvPicPr>
            <a:picLocks noChangeAspect="1"/>
          </p:cNvPicPr>
          <p:nvPr>
            <p:custDataLst>
              <p:tags r:id="rId1"/>
            </p:custDataLst>
          </p:nvPr>
        </p:nvPicPr>
        <p:blipFill>
          <a:blip r:embed="rId4" cstate="print"/>
          <a:stretch>
            <a:fillRect/>
          </a:stretch>
        </p:blipFill>
        <p:spPr bwMode="auto">
          <a:xfrm>
            <a:off x="457200" y="2438400"/>
            <a:ext cx="8305614" cy="3479044"/>
          </a:xfrm>
          <a:prstGeom prst="rect">
            <a:avLst/>
          </a:prstGeom>
          <a:noFill/>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7924800" cy="960438"/>
          </a:xfrm>
        </p:spPr>
        <p:txBody>
          <a:bodyPr/>
          <a:lstStyle/>
          <a:p>
            <a:r>
              <a:rPr lang="en-US" sz="2800" dirty="0" smtClean="0"/>
              <a:t>The Dynamics Problem - Essential Equations</a:t>
            </a:r>
            <a:br>
              <a:rPr lang="en-US" sz="2800" dirty="0" smtClean="0"/>
            </a:br>
            <a:r>
              <a:rPr lang="en-US" sz="1800" dirty="0" smtClean="0"/>
              <a:t>[The Main Characters]</a:t>
            </a:r>
            <a:endParaRPr lang="en-US" sz="28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13</a:t>
            </a:fld>
            <a:endParaRPr lang="en-US" altLang="en-US"/>
          </a:p>
        </p:txBody>
      </p:sp>
      <p:pic>
        <p:nvPicPr>
          <p:cNvPr id="6" name="Picture 5" descr="TP_tmp.png"/>
          <p:cNvPicPr>
            <a:picLocks noChangeAspect="1"/>
          </p:cNvPicPr>
          <p:nvPr>
            <p:custDataLst>
              <p:tags r:id="rId1"/>
            </p:custDataLst>
          </p:nvPr>
        </p:nvPicPr>
        <p:blipFill>
          <a:blip r:embed="rId4" cstate="print"/>
          <a:stretch>
            <a:fillRect/>
          </a:stretch>
        </p:blipFill>
        <p:spPr bwMode="auto">
          <a:xfrm>
            <a:off x="294499" y="1716587"/>
            <a:ext cx="8392500" cy="4836843"/>
          </a:xfrm>
          <a:prstGeom prst="rect">
            <a:avLst/>
          </a:prstGeom>
          <a:noFill/>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543800" cy="1295400"/>
          </a:xfrm>
        </p:spPr>
        <p:txBody>
          <a:bodyPr/>
          <a:lstStyle/>
          <a:p>
            <a:r>
              <a:rPr lang="en-US" dirty="0" smtClean="0"/>
              <a:t>Differential Algebraic Equations</a:t>
            </a:r>
            <a:br>
              <a:rPr lang="en-US" dirty="0" smtClean="0"/>
            </a:br>
            <a:r>
              <a:rPr lang="en-US" dirty="0" smtClean="0"/>
              <a:t>(DAEs)</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14</a:t>
            </a:fld>
            <a:endParaRPr lang="en-US" altLang="en-US"/>
          </a:p>
        </p:txBody>
      </p:sp>
      <p:pic>
        <p:nvPicPr>
          <p:cNvPr id="6" name="Picture 5" descr="TP_tmp.png"/>
          <p:cNvPicPr>
            <a:picLocks noChangeAspect="1"/>
          </p:cNvPicPr>
          <p:nvPr>
            <p:custDataLst>
              <p:tags r:id="rId1"/>
            </p:custDataLst>
          </p:nvPr>
        </p:nvPicPr>
        <p:blipFill>
          <a:blip r:embed="rId4" cstate="print"/>
          <a:stretch>
            <a:fillRect/>
          </a:stretch>
        </p:blipFill>
        <p:spPr bwMode="auto">
          <a:xfrm>
            <a:off x="323969" y="2286000"/>
            <a:ext cx="8515231" cy="3733800"/>
          </a:xfrm>
          <a:prstGeom prst="rect">
            <a:avLst/>
          </a:prstGeom>
          <a:noFill/>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15</a:t>
            </a:fld>
            <a:endParaRPr lang="en-US" altLang="en-US"/>
          </a:p>
        </p:txBody>
      </p:sp>
      <p:pic>
        <p:nvPicPr>
          <p:cNvPr id="8" name="Picture 7" descr="TP_tmp.png"/>
          <p:cNvPicPr>
            <a:picLocks noChangeAspect="1"/>
          </p:cNvPicPr>
          <p:nvPr>
            <p:custDataLst>
              <p:tags r:id="rId1"/>
            </p:custDataLst>
          </p:nvPr>
        </p:nvPicPr>
        <p:blipFill>
          <a:blip r:embed="rId4" cstate="print"/>
          <a:stretch>
            <a:fillRect/>
          </a:stretch>
        </p:blipFill>
        <p:spPr bwMode="auto">
          <a:xfrm>
            <a:off x="279954" y="2187294"/>
            <a:ext cx="8635446" cy="3680106"/>
          </a:xfrm>
          <a:prstGeom prst="rect">
            <a:avLst/>
          </a:prstGeom>
          <a:noFill/>
          <a:ln/>
          <a:effectLst/>
        </p:spPr>
      </p:pic>
      <p:sp>
        <p:nvSpPr>
          <p:cNvPr id="5" name="Title 1"/>
          <p:cNvSpPr>
            <a:spLocks noGrp="1"/>
          </p:cNvSpPr>
          <p:nvPr>
            <p:ph type="title"/>
          </p:nvPr>
        </p:nvSpPr>
        <p:spPr>
          <a:xfrm>
            <a:off x="76200" y="304800"/>
            <a:ext cx="7924800" cy="960438"/>
          </a:xfrm>
        </p:spPr>
        <p:txBody>
          <a:bodyPr/>
          <a:lstStyle/>
          <a:p>
            <a:r>
              <a:rPr lang="en-US" sz="2800" dirty="0" smtClean="0"/>
              <a:t>The Dynamics Problem</a:t>
            </a:r>
            <a:br>
              <a:rPr lang="en-US" sz="2800" dirty="0" smtClean="0"/>
            </a:br>
            <a:r>
              <a:rPr lang="en-US" sz="1800" dirty="0" smtClean="0"/>
              <a:t>[The Rest of the Cast]</a:t>
            </a:r>
            <a:endParaRPr lang="en-US"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543800" cy="1112838"/>
          </a:xfrm>
        </p:spPr>
        <p:txBody>
          <a:bodyPr/>
          <a:lstStyle/>
          <a:p>
            <a:r>
              <a:rPr lang="en-US" sz="3200" dirty="0" smtClean="0"/>
              <a:t>Finding a Numerical Solution for the Dynamics Analysis Problem</a:t>
            </a:r>
            <a:endParaRPr lang="en-US" sz="32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16</a:t>
            </a:fld>
            <a:endParaRPr lang="en-US" altLang="en-US"/>
          </a:p>
        </p:txBody>
      </p:sp>
      <p:pic>
        <p:nvPicPr>
          <p:cNvPr id="9" name="Picture 8" descr="TP_tmp.png"/>
          <p:cNvPicPr>
            <a:picLocks noChangeAspect="1"/>
          </p:cNvPicPr>
          <p:nvPr>
            <p:custDataLst>
              <p:tags r:id="rId1"/>
            </p:custDataLst>
          </p:nvPr>
        </p:nvPicPr>
        <p:blipFill>
          <a:blip r:embed="rId4" cstate="print"/>
          <a:stretch>
            <a:fillRect/>
          </a:stretch>
        </p:blipFill>
        <p:spPr bwMode="auto">
          <a:xfrm>
            <a:off x="228600" y="1752600"/>
            <a:ext cx="8533170" cy="4969916"/>
          </a:xfrm>
          <a:prstGeom prst="rect">
            <a:avLst/>
          </a:prstGeom>
          <a:noFill/>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Direct Approach</a:t>
            </a:r>
            <a:br>
              <a:rPr lang="en-US" dirty="0" smtClean="0"/>
            </a:br>
            <a:r>
              <a:rPr lang="en-US" sz="2400" dirty="0" smtClean="0"/>
              <a:t>[Ford F-150]</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17</a:t>
            </a:fld>
            <a:endParaRPr lang="en-US" altLang="en-US"/>
          </a:p>
        </p:txBody>
      </p:sp>
      <p:pic>
        <p:nvPicPr>
          <p:cNvPr id="6" name="Picture 5" descr="TP_tmp.png"/>
          <p:cNvPicPr>
            <a:picLocks noChangeAspect="1"/>
          </p:cNvPicPr>
          <p:nvPr>
            <p:custDataLst>
              <p:tags r:id="rId1"/>
            </p:custDataLst>
          </p:nvPr>
        </p:nvPicPr>
        <p:blipFill>
          <a:blip r:embed="rId4" cstate="print"/>
          <a:stretch>
            <a:fillRect/>
          </a:stretch>
        </p:blipFill>
        <p:spPr bwMode="auto">
          <a:xfrm>
            <a:off x="285323" y="2209800"/>
            <a:ext cx="8410851" cy="4091301"/>
          </a:xfrm>
          <a:prstGeom prst="rect">
            <a:avLst/>
          </a:prstGeom>
          <a:noFill/>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7543800" cy="1112838"/>
          </a:xfrm>
        </p:spPr>
        <p:txBody>
          <a:bodyPr/>
          <a:lstStyle/>
          <a:p>
            <a:r>
              <a:rPr lang="en-US" dirty="0" smtClean="0"/>
              <a:t>Nomenclature</a:t>
            </a:r>
            <a:br>
              <a:rPr lang="en-US" dirty="0" smtClean="0"/>
            </a:br>
            <a:r>
              <a:rPr lang="en-US" sz="2000" dirty="0" smtClean="0"/>
              <a:t>[Re: Unknowns and Equations]</a:t>
            </a:r>
            <a:endParaRPr lang="en-US" sz="20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18</a:t>
            </a:fld>
            <a:endParaRPr lang="en-US" altLang="en-US"/>
          </a:p>
        </p:txBody>
      </p:sp>
      <p:pic>
        <p:nvPicPr>
          <p:cNvPr id="7" name="Picture 6" descr="TP_tmp.png"/>
          <p:cNvPicPr>
            <a:picLocks noChangeAspect="1"/>
          </p:cNvPicPr>
          <p:nvPr>
            <p:custDataLst>
              <p:tags r:id="rId1"/>
            </p:custDataLst>
          </p:nvPr>
        </p:nvPicPr>
        <p:blipFill>
          <a:blip r:embed="rId4" cstate="print"/>
          <a:stretch>
            <a:fillRect/>
          </a:stretch>
        </p:blipFill>
        <p:spPr bwMode="auto">
          <a:xfrm>
            <a:off x="179466" y="1676400"/>
            <a:ext cx="8507334" cy="5009276"/>
          </a:xfrm>
          <a:prstGeom prst="rect">
            <a:avLst/>
          </a:prstGeom>
          <a:noFill/>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543800" cy="808038"/>
          </a:xfrm>
        </p:spPr>
        <p:txBody>
          <a:bodyPr/>
          <a:lstStyle/>
          <a:p>
            <a:r>
              <a:rPr lang="en-US" dirty="0" smtClean="0"/>
              <a:t>Direct Approach: Step 1</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19</a:t>
            </a:fld>
            <a:endParaRPr lang="en-US" altLang="en-US"/>
          </a:p>
        </p:txBody>
      </p:sp>
      <p:pic>
        <p:nvPicPr>
          <p:cNvPr id="6" name="Picture 5" descr="TP_tmp.png"/>
          <p:cNvPicPr>
            <a:picLocks noChangeAspect="1"/>
          </p:cNvPicPr>
          <p:nvPr>
            <p:custDataLst>
              <p:tags r:id="rId1"/>
            </p:custDataLst>
          </p:nvPr>
        </p:nvPicPr>
        <p:blipFill>
          <a:blip r:embed="rId4" cstate="print"/>
          <a:stretch>
            <a:fillRect/>
          </a:stretch>
        </p:blipFill>
        <p:spPr bwMode="auto">
          <a:xfrm>
            <a:off x="434668" y="1884007"/>
            <a:ext cx="8266749" cy="4669193"/>
          </a:xfrm>
          <a:prstGeom prst="rect">
            <a:avLst/>
          </a:prstGeom>
          <a:noFill/>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52400" y="228600"/>
            <a:ext cx="7543800" cy="682844"/>
          </a:xfrm>
        </p:spPr>
        <p:txBody>
          <a:bodyPr/>
          <a:lstStyle/>
          <a:p>
            <a:pPr eaLnBrk="1" hangingPunct="1"/>
            <a:r>
              <a:rPr lang="en-US" dirty="0" smtClean="0"/>
              <a:t>Before we get started…</a:t>
            </a:r>
          </a:p>
        </p:txBody>
      </p:sp>
      <p:sp>
        <p:nvSpPr>
          <p:cNvPr id="66563" name="Rectangle 3"/>
          <p:cNvSpPr>
            <a:spLocks noGrp="1" noChangeArrowheads="1"/>
          </p:cNvSpPr>
          <p:nvPr>
            <p:ph type="body" idx="1"/>
          </p:nvPr>
        </p:nvSpPr>
        <p:spPr>
          <a:xfrm>
            <a:off x="304800" y="1447800"/>
            <a:ext cx="8534400" cy="5334000"/>
          </a:xfrm>
        </p:spPr>
        <p:txBody>
          <a:bodyPr/>
          <a:lstStyle/>
          <a:p>
            <a:pPr eaLnBrk="1" hangingPunct="1"/>
            <a:r>
              <a:rPr lang="en-US" sz="1800" dirty="0" smtClean="0"/>
              <a:t>Last Time:</a:t>
            </a:r>
          </a:p>
          <a:p>
            <a:pPr lvl="1" eaLnBrk="1" hangingPunct="1"/>
            <a:r>
              <a:rPr lang="en-US" sz="1600" dirty="0" smtClean="0"/>
              <a:t>BDF Methods (one of several families of implicit numerical integration methods)</a:t>
            </a:r>
            <a:endParaRPr lang="en-US" sz="1400" dirty="0" smtClean="0"/>
          </a:p>
          <a:p>
            <a:pPr lvl="1" eaLnBrk="1" hangingPunct="1"/>
            <a:r>
              <a:rPr lang="en-US" sz="1600" dirty="0" smtClean="0"/>
              <a:t>Dealing with 2nd order IVPs</a:t>
            </a:r>
          </a:p>
          <a:p>
            <a:pPr lvl="3" eaLnBrk="1" hangingPunct="1"/>
            <a:endParaRPr lang="en-US" sz="1200" dirty="0" smtClean="0"/>
          </a:p>
          <a:p>
            <a:pPr eaLnBrk="1" hangingPunct="1"/>
            <a:r>
              <a:rPr lang="en-US" sz="1800" dirty="0" smtClean="0"/>
              <a:t>Today:</a:t>
            </a:r>
          </a:p>
          <a:p>
            <a:pPr lvl="1" eaLnBrk="1" hangingPunct="1"/>
            <a:r>
              <a:rPr lang="en-US" sz="1600" dirty="0" smtClean="0"/>
              <a:t>Use BDF Methods to Solve the Dynamics Analysis problem</a:t>
            </a:r>
            <a:endParaRPr lang="en-US" sz="1400" dirty="0" smtClean="0"/>
          </a:p>
          <a:p>
            <a:pPr lvl="3" eaLnBrk="1" hangingPunct="1"/>
            <a:endParaRPr lang="en-US" dirty="0" smtClean="0"/>
          </a:p>
          <a:p>
            <a:pPr eaLnBrk="1" hangingPunct="1"/>
            <a:r>
              <a:rPr lang="en-US" sz="1800" dirty="0" smtClean="0"/>
              <a:t>HW – posted later today</a:t>
            </a:r>
          </a:p>
          <a:p>
            <a:pPr lvl="1" eaLnBrk="1" hangingPunct="1"/>
            <a:r>
              <a:rPr lang="en-US" sz="1600" dirty="0" smtClean="0"/>
              <a:t>Last HW with SimEngine3D related MATLAB code *unless* you made SimEngine3D be your Final Project </a:t>
            </a:r>
          </a:p>
          <a:p>
            <a:pPr lvl="1" eaLnBrk="1" hangingPunct="1"/>
            <a:endParaRPr lang="en-US" dirty="0" smtClean="0"/>
          </a:p>
          <a:p>
            <a:pPr eaLnBrk="1" hangingPunct="1"/>
            <a:r>
              <a:rPr lang="en-US" sz="1800" dirty="0" smtClean="0"/>
              <a:t>Exam coming up on April 29, 7:15 PM</a:t>
            </a:r>
          </a:p>
          <a:p>
            <a:pPr lvl="1" eaLnBrk="1" hangingPunct="1"/>
            <a:r>
              <a:rPr lang="en-US" sz="1600" dirty="0" smtClean="0"/>
              <a:t>Closed books (no book to open anyway)</a:t>
            </a:r>
          </a:p>
          <a:p>
            <a:pPr lvl="1" eaLnBrk="1" hangingPunct="1"/>
            <a:r>
              <a:rPr lang="en-US" sz="1600" dirty="0" smtClean="0"/>
              <a:t>Can bring one normal sheet of paper with formulas (both sides)</a:t>
            </a:r>
          </a:p>
          <a:p>
            <a:pPr lvl="1" eaLnBrk="1" hangingPunct="1"/>
            <a:r>
              <a:rPr lang="en-US" sz="1600" dirty="0" smtClean="0"/>
              <a:t>I’ll provide the cheat sheet that you received a while ago</a:t>
            </a:r>
          </a:p>
          <a:p>
            <a:pPr lvl="2" eaLnBrk="1" hangingPunct="1"/>
            <a:endParaRPr lang="en-US" sz="1400" dirty="0" smtClean="0"/>
          </a:p>
          <a:p>
            <a:pPr eaLnBrk="1" hangingPunct="1"/>
            <a:r>
              <a:rPr lang="en-US" sz="1800" dirty="0" smtClean="0"/>
              <a:t>Trip to John Deere &amp; NADS:</a:t>
            </a:r>
          </a:p>
          <a:p>
            <a:pPr lvl="1" eaLnBrk="1" hangingPunct="1"/>
            <a:r>
              <a:rPr lang="en-US" sz="1400" dirty="0" smtClean="0"/>
              <a:t>Need head count by </a:t>
            </a:r>
            <a:r>
              <a:rPr lang="en-US" sz="1400" u="sng" dirty="0" smtClean="0"/>
              <a:t>today</a:t>
            </a:r>
            <a:endParaRPr lang="en-US" sz="1400" dirty="0" smtClean="0"/>
          </a:p>
        </p:txBody>
      </p:sp>
      <p:sp>
        <p:nvSpPr>
          <p:cNvPr id="5" name="Slide Number Placeholder 4"/>
          <p:cNvSpPr>
            <a:spLocks noGrp="1"/>
          </p:cNvSpPr>
          <p:nvPr>
            <p:ph type="sldNum" sz="quarter" idx="12"/>
          </p:nvPr>
        </p:nvSpPr>
        <p:spPr/>
        <p:txBody>
          <a:bodyPr/>
          <a:lstStyle/>
          <a:p>
            <a:pPr>
              <a:defRPr/>
            </a:pPr>
            <a:fld id="{E96E52FC-A2BF-46C6-811F-6DA475FD4DE0}" type="slidenum">
              <a:rPr lang="en-US" altLang="en-US" smtClean="0"/>
              <a:pPr>
                <a:defRPr/>
              </a:pPr>
              <a:t>2</a:t>
            </a:fld>
            <a:endParaRPr lang="en-US"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20</a:t>
            </a:fld>
            <a:endParaRPr lang="en-US" altLang="en-US"/>
          </a:p>
        </p:txBody>
      </p:sp>
      <p:pic>
        <p:nvPicPr>
          <p:cNvPr id="5" name="Picture 4" descr="TP_tmp.png"/>
          <p:cNvPicPr>
            <a:picLocks noChangeAspect="1"/>
          </p:cNvPicPr>
          <p:nvPr>
            <p:custDataLst>
              <p:tags r:id="rId1"/>
            </p:custDataLst>
          </p:nvPr>
        </p:nvPicPr>
        <p:blipFill>
          <a:blip r:embed="rId4" cstate="print"/>
          <a:stretch>
            <a:fillRect/>
          </a:stretch>
        </p:blipFill>
        <p:spPr bwMode="auto">
          <a:xfrm>
            <a:off x="434840" y="2098519"/>
            <a:ext cx="8266403" cy="3997481"/>
          </a:xfrm>
          <a:prstGeom prst="rect">
            <a:avLst/>
          </a:prstGeom>
          <a:noFill/>
          <a:ln/>
          <a:effectLst/>
        </p:spPr>
      </p:pic>
      <p:sp>
        <p:nvSpPr>
          <p:cNvPr id="6" name="Title 1"/>
          <p:cNvSpPr>
            <a:spLocks noGrp="1"/>
          </p:cNvSpPr>
          <p:nvPr>
            <p:ph type="title"/>
          </p:nvPr>
        </p:nvSpPr>
        <p:spPr>
          <a:xfrm>
            <a:off x="381000" y="381000"/>
            <a:ext cx="7543800" cy="1066800"/>
          </a:xfrm>
        </p:spPr>
        <p:txBody>
          <a:bodyPr/>
          <a:lstStyle/>
          <a:p>
            <a:r>
              <a:rPr lang="en-US" dirty="0" smtClean="0"/>
              <a:t>Direct Approach: Step 1</a:t>
            </a:r>
            <a:br>
              <a:rPr lang="en-US" dirty="0" smtClean="0"/>
            </a:br>
            <a:r>
              <a:rPr lang="en-US" sz="2400" dirty="0" smtClean="0"/>
              <a:t>[Cntd.]</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21</a:t>
            </a:fld>
            <a:endParaRPr lang="en-US" altLang="en-US"/>
          </a:p>
        </p:txBody>
      </p:sp>
      <p:pic>
        <p:nvPicPr>
          <p:cNvPr id="6" name="Picture 5" descr="TP_tmp.png"/>
          <p:cNvPicPr>
            <a:picLocks noChangeAspect="1"/>
          </p:cNvPicPr>
          <p:nvPr>
            <p:custDataLst>
              <p:tags r:id="rId1"/>
            </p:custDataLst>
          </p:nvPr>
        </p:nvPicPr>
        <p:blipFill>
          <a:blip r:embed="rId4" cstate="print"/>
          <a:stretch>
            <a:fillRect/>
          </a:stretch>
        </p:blipFill>
        <p:spPr bwMode="auto">
          <a:xfrm>
            <a:off x="435013" y="2041017"/>
            <a:ext cx="8266057" cy="3978783"/>
          </a:xfrm>
          <a:prstGeom prst="rect">
            <a:avLst/>
          </a:prstGeom>
          <a:noFill/>
          <a:ln/>
          <a:effectLst/>
        </p:spPr>
      </p:pic>
      <p:sp>
        <p:nvSpPr>
          <p:cNvPr id="5" name="Title 1"/>
          <p:cNvSpPr>
            <a:spLocks noGrp="1"/>
          </p:cNvSpPr>
          <p:nvPr>
            <p:ph type="title"/>
          </p:nvPr>
        </p:nvSpPr>
        <p:spPr>
          <a:xfrm>
            <a:off x="381000" y="304800"/>
            <a:ext cx="7543800" cy="808038"/>
          </a:xfrm>
        </p:spPr>
        <p:txBody>
          <a:bodyPr/>
          <a:lstStyle/>
          <a:p>
            <a:r>
              <a:rPr lang="en-US" dirty="0" smtClean="0"/>
              <a:t>Direct Approach: Step 2</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22</a:t>
            </a:fld>
            <a:endParaRPr lang="en-US" altLang="en-US"/>
          </a:p>
        </p:txBody>
      </p:sp>
      <p:pic>
        <p:nvPicPr>
          <p:cNvPr id="10" name="Picture 9" descr="TP_tmp.png"/>
          <p:cNvPicPr>
            <a:picLocks noChangeAspect="1"/>
          </p:cNvPicPr>
          <p:nvPr>
            <p:custDataLst>
              <p:tags r:id="rId1"/>
            </p:custDataLst>
          </p:nvPr>
        </p:nvPicPr>
        <p:blipFill>
          <a:blip r:embed="rId4" cstate="print"/>
          <a:stretch>
            <a:fillRect/>
          </a:stretch>
        </p:blipFill>
        <p:spPr bwMode="auto">
          <a:xfrm>
            <a:off x="604102" y="990600"/>
            <a:ext cx="8235098" cy="5790529"/>
          </a:xfrm>
          <a:prstGeom prst="rect">
            <a:avLst/>
          </a:prstGeom>
          <a:noFill/>
          <a:ln/>
          <a:effectLst/>
        </p:spPr>
      </p:pic>
      <p:sp>
        <p:nvSpPr>
          <p:cNvPr id="5" name="Title 1"/>
          <p:cNvSpPr>
            <a:spLocks noGrp="1"/>
          </p:cNvSpPr>
          <p:nvPr>
            <p:ph type="title"/>
          </p:nvPr>
        </p:nvSpPr>
        <p:spPr>
          <a:xfrm>
            <a:off x="304800" y="152400"/>
            <a:ext cx="7543800" cy="655638"/>
          </a:xfrm>
        </p:spPr>
        <p:txBody>
          <a:bodyPr/>
          <a:lstStyle/>
          <a:p>
            <a:r>
              <a:rPr lang="en-US" dirty="0" smtClean="0"/>
              <a:t>Direct Approach: Step 3</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23</a:t>
            </a:fld>
            <a:endParaRPr lang="en-US" altLang="en-US"/>
          </a:p>
        </p:txBody>
      </p:sp>
      <p:pic>
        <p:nvPicPr>
          <p:cNvPr id="10" name="Picture 9" descr="TP_tmp.png"/>
          <p:cNvPicPr>
            <a:picLocks noChangeAspect="1"/>
          </p:cNvPicPr>
          <p:nvPr>
            <p:custDataLst>
              <p:tags r:id="rId1"/>
            </p:custDataLst>
          </p:nvPr>
        </p:nvPicPr>
        <p:blipFill>
          <a:blip r:embed="rId4" cstate="print"/>
          <a:stretch>
            <a:fillRect/>
          </a:stretch>
        </p:blipFill>
        <p:spPr bwMode="auto">
          <a:xfrm>
            <a:off x="304800" y="1828800"/>
            <a:ext cx="8534400" cy="4847942"/>
          </a:xfrm>
          <a:prstGeom prst="rect">
            <a:avLst/>
          </a:prstGeom>
          <a:noFill/>
          <a:ln/>
          <a:effectLst/>
        </p:spPr>
      </p:pic>
      <p:sp>
        <p:nvSpPr>
          <p:cNvPr id="5" name="Title 1"/>
          <p:cNvSpPr>
            <a:spLocks noGrp="1"/>
          </p:cNvSpPr>
          <p:nvPr>
            <p:ph type="title"/>
          </p:nvPr>
        </p:nvSpPr>
        <p:spPr>
          <a:xfrm>
            <a:off x="304800" y="228600"/>
            <a:ext cx="7543800" cy="990600"/>
          </a:xfrm>
        </p:spPr>
        <p:txBody>
          <a:bodyPr/>
          <a:lstStyle/>
          <a:p>
            <a:r>
              <a:rPr lang="en-US" dirty="0" smtClean="0"/>
              <a:t>Direct Approach: Step 3</a:t>
            </a:r>
            <a:br>
              <a:rPr lang="en-US" dirty="0" smtClean="0"/>
            </a:br>
            <a:r>
              <a:rPr lang="en-US" sz="2400" dirty="0" smtClean="0"/>
              <a:t>[The Gory Details]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24</a:t>
            </a:fld>
            <a:endParaRPr lang="en-US" altLang="en-US"/>
          </a:p>
        </p:txBody>
      </p:sp>
      <p:pic>
        <p:nvPicPr>
          <p:cNvPr id="6" name="Picture 5" descr="TP_tmp.png"/>
          <p:cNvPicPr>
            <a:picLocks noChangeAspect="1"/>
          </p:cNvPicPr>
          <p:nvPr>
            <p:custDataLst>
              <p:tags r:id="rId1"/>
            </p:custDataLst>
          </p:nvPr>
        </p:nvPicPr>
        <p:blipFill>
          <a:blip r:embed="rId4" cstate="print"/>
          <a:stretch>
            <a:fillRect/>
          </a:stretch>
        </p:blipFill>
        <p:spPr bwMode="auto">
          <a:xfrm>
            <a:off x="571608" y="2041017"/>
            <a:ext cx="7992866" cy="4068918"/>
          </a:xfrm>
          <a:prstGeom prst="rect">
            <a:avLst/>
          </a:prstGeom>
          <a:noFill/>
          <a:ln/>
          <a:effectLst/>
        </p:spPr>
      </p:pic>
      <p:sp>
        <p:nvSpPr>
          <p:cNvPr id="5" name="Title 1"/>
          <p:cNvSpPr>
            <a:spLocks noGrp="1"/>
          </p:cNvSpPr>
          <p:nvPr>
            <p:ph type="title"/>
          </p:nvPr>
        </p:nvSpPr>
        <p:spPr>
          <a:xfrm>
            <a:off x="304800" y="304800"/>
            <a:ext cx="7543800" cy="990600"/>
          </a:xfrm>
        </p:spPr>
        <p:txBody>
          <a:bodyPr/>
          <a:lstStyle/>
          <a:p>
            <a:r>
              <a:rPr lang="en-US" dirty="0" smtClean="0"/>
              <a:t>Direct Approach: Step 3</a:t>
            </a:r>
            <a:br>
              <a:rPr lang="en-US" dirty="0" smtClean="0"/>
            </a:br>
            <a:r>
              <a:rPr lang="en-US" sz="2400" dirty="0" smtClean="0"/>
              <a:t>[The Gory Details, Cntd.]</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543800" cy="1600200"/>
          </a:xfrm>
        </p:spPr>
        <p:txBody>
          <a:bodyPr/>
          <a:lstStyle/>
          <a:p>
            <a:r>
              <a:rPr lang="en-US" dirty="0" smtClean="0"/>
              <a:t>Sensitivities of Level 0 and 1 Unknowns </a:t>
            </a:r>
            <a:r>
              <a:rPr lang="en-US" dirty="0" err="1" smtClean="0"/>
              <a:t>wrt</a:t>
            </a:r>
            <a:r>
              <a:rPr lang="en-US" dirty="0" smtClean="0"/>
              <a:t> Level 2 Unknowns</a:t>
            </a:r>
            <a:br>
              <a:rPr lang="en-US" dirty="0" smtClean="0"/>
            </a:br>
            <a:r>
              <a:rPr lang="en-US" sz="2400" dirty="0" smtClean="0"/>
              <a:t>[Step 3, Details]</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25</a:t>
            </a:fld>
            <a:endParaRPr lang="en-US" altLang="en-US"/>
          </a:p>
        </p:txBody>
      </p:sp>
      <p:pic>
        <p:nvPicPr>
          <p:cNvPr id="5" name="Picture 4" descr="TP_tmp.png"/>
          <p:cNvPicPr>
            <a:picLocks noChangeAspect="1"/>
          </p:cNvPicPr>
          <p:nvPr>
            <p:custDataLst>
              <p:tags r:id="rId1"/>
            </p:custDataLst>
          </p:nvPr>
        </p:nvPicPr>
        <p:blipFill>
          <a:blip r:embed="rId4" cstate="print"/>
          <a:stretch>
            <a:fillRect/>
          </a:stretch>
        </p:blipFill>
        <p:spPr bwMode="auto">
          <a:xfrm>
            <a:off x="426274" y="2467367"/>
            <a:ext cx="8283532" cy="2942833"/>
          </a:xfrm>
          <a:prstGeom prst="rect">
            <a:avLst/>
          </a:prstGeom>
          <a:noFill/>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2238"/>
            <a:ext cx="7696200" cy="1477962"/>
          </a:xfrm>
        </p:spPr>
        <p:txBody>
          <a:bodyPr/>
          <a:lstStyle/>
          <a:p>
            <a:r>
              <a:rPr lang="en-US" dirty="0" smtClean="0"/>
              <a:t>The Full-Blown Newton-Raphson Iteration Matrix</a:t>
            </a:r>
            <a:br>
              <a:rPr lang="en-US" dirty="0" smtClean="0"/>
            </a:br>
            <a:r>
              <a:rPr lang="en-US" sz="1800" dirty="0" smtClean="0"/>
              <a:t>[Step 3, Details]</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26</a:t>
            </a:fld>
            <a:endParaRPr lang="en-US" altLang="en-US"/>
          </a:p>
        </p:txBody>
      </p:sp>
      <p:pic>
        <p:nvPicPr>
          <p:cNvPr id="6" name="Picture 5" descr="TP_tmp.png"/>
          <p:cNvPicPr>
            <a:picLocks noChangeAspect="1"/>
          </p:cNvPicPr>
          <p:nvPr>
            <p:custDataLst>
              <p:tags r:id="rId1"/>
            </p:custDataLst>
          </p:nvPr>
        </p:nvPicPr>
        <p:blipFill>
          <a:blip r:embed="rId4" cstate="print"/>
          <a:stretch>
            <a:fillRect/>
          </a:stretch>
        </p:blipFill>
        <p:spPr bwMode="auto">
          <a:xfrm>
            <a:off x="152400" y="2036031"/>
            <a:ext cx="8839200" cy="4364769"/>
          </a:xfrm>
          <a:prstGeom prst="rect">
            <a:avLst/>
          </a:prstGeom>
          <a:noFill/>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27</a:t>
            </a:fld>
            <a:endParaRPr lang="en-US" altLang="en-US"/>
          </a:p>
        </p:txBody>
      </p:sp>
      <p:pic>
        <p:nvPicPr>
          <p:cNvPr id="7" name="Picture 6" descr="TP_tmp.png"/>
          <p:cNvPicPr>
            <a:picLocks noChangeAspect="1"/>
          </p:cNvPicPr>
          <p:nvPr>
            <p:custDataLst>
              <p:tags r:id="rId1"/>
            </p:custDataLst>
          </p:nvPr>
        </p:nvPicPr>
        <p:blipFill>
          <a:blip r:embed="rId4" cstate="print"/>
          <a:stretch>
            <a:fillRect/>
          </a:stretch>
        </p:blipFill>
        <p:spPr bwMode="auto">
          <a:xfrm>
            <a:off x="199871" y="2057400"/>
            <a:ext cx="8639329" cy="3962400"/>
          </a:xfrm>
          <a:prstGeom prst="rect">
            <a:avLst/>
          </a:prstGeom>
          <a:noFill/>
          <a:ln/>
          <a:effectLst/>
        </p:spPr>
      </p:pic>
      <p:sp>
        <p:nvSpPr>
          <p:cNvPr id="5" name="Title 1"/>
          <p:cNvSpPr>
            <a:spLocks noGrp="1"/>
          </p:cNvSpPr>
          <p:nvPr>
            <p:ph type="title"/>
          </p:nvPr>
        </p:nvSpPr>
        <p:spPr>
          <a:xfrm>
            <a:off x="228600" y="304800"/>
            <a:ext cx="7696200" cy="990600"/>
          </a:xfrm>
        </p:spPr>
        <p:txBody>
          <a:bodyPr/>
          <a:lstStyle/>
          <a:p>
            <a:r>
              <a:rPr lang="en-US" dirty="0" smtClean="0"/>
              <a:t>The Quasi-Newton Iteration Matrix</a:t>
            </a:r>
            <a:br>
              <a:rPr lang="en-US" dirty="0" smtClean="0"/>
            </a:br>
            <a:r>
              <a:rPr lang="en-US" sz="1800" dirty="0" smtClean="0"/>
              <a:t>[Step 3, Details]</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28</a:t>
            </a:fld>
            <a:endParaRPr lang="en-US" altLang="en-US"/>
          </a:p>
        </p:txBody>
      </p:sp>
      <p:pic>
        <p:nvPicPr>
          <p:cNvPr id="8" name="Picture 7" descr="TP_tmp.png"/>
          <p:cNvPicPr>
            <a:picLocks noChangeAspect="1"/>
          </p:cNvPicPr>
          <p:nvPr>
            <p:custDataLst>
              <p:tags r:id="rId1"/>
            </p:custDataLst>
          </p:nvPr>
        </p:nvPicPr>
        <p:blipFill>
          <a:blip r:embed="rId4" cstate="print"/>
          <a:stretch>
            <a:fillRect/>
          </a:stretch>
        </p:blipFill>
        <p:spPr bwMode="auto">
          <a:xfrm>
            <a:off x="538893" y="1676400"/>
            <a:ext cx="8066210" cy="5010068"/>
          </a:xfrm>
          <a:prstGeom prst="rect">
            <a:avLst/>
          </a:prstGeom>
          <a:noFill/>
          <a:ln/>
          <a:effectLst/>
        </p:spPr>
      </p:pic>
      <p:sp>
        <p:nvSpPr>
          <p:cNvPr id="5" name="Title 1"/>
          <p:cNvSpPr>
            <a:spLocks noGrp="1"/>
          </p:cNvSpPr>
          <p:nvPr>
            <p:ph type="title"/>
          </p:nvPr>
        </p:nvSpPr>
        <p:spPr>
          <a:xfrm>
            <a:off x="152400" y="228600"/>
            <a:ext cx="7696200" cy="990600"/>
          </a:xfrm>
        </p:spPr>
        <p:txBody>
          <a:bodyPr/>
          <a:lstStyle/>
          <a:p>
            <a:r>
              <a:rPr lang="en-US" dirty="0" smtClean="0"/>
              <a:t>The Quasi-Newton Iteration Matrix</a:t>
            </a:r>
            <a:br>
              <a:rPr lang="en-US" dirty="0" smtClean="0"/>
            </a:br>
            <a:r>
              <a:rPr lang="en-US" sz="1800" dirty="0" smtClean="0"/>
              <a:t>[Step 3, Details]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29</a:t>
            </a:fld>
            <a:endParaRPr lang="en-US" altLang="en-US"/>
          </a:p>
        </p:txBody>
      </p:sp>
      <p:pic>
        <p:nvPicPr>
          <p:cNvPr id="5" name="Picture 4" descr="TP_tmp.png"/>
          <p:cNvPicPr>
            <a:picLocks noChangeAspect="1"/>
          </p:cNvPicPr>
          <p:nvPr>
            <p:custDataLst>
              <p:tags r:id="rId1"/>
            </p:custDataLst>
          </p:nvPr>
        </p:nvPicPr>
        <p:blipFill>
          <a:blip r:embed="rId4" cstate="print"/>
          <a:stretch>
            <a:fillRect/>
          </a:stretch>
        </p:blipFill>
        <p:spPr bwMode="auto">
          <a:xfrm>
            <a:off x="76200" y="2057400"/>
            <a:ext cx="9002244" cy="4343400"/>
          </a:xfrm>
          <a:prstGeom prst="rect">
            <a:avLst/>
          </a:prstGeom>
          <a:noFill/>
          <a:ln/>
          <a:effectLst/>
        </p:spPr>
      </p:pic>
      <p:sp>
        <p:nvSpPr>
          <p:cNvPr id="8" name="Title 1"/>
          <p:cNvSpPr>
            <a:spLocks noGrp="1"/>
          </p:cNvSpPr>
          <p:nvPr>
            <p:ph type="title"/>
          </p:nvPr>
        </p:nvSpPr>
        <p:spPr>
          <a:xfrm>
            <a:off x="228600" y="122238"/>
            <a:ext cx="7696200" cy="1477962"/>
          </a:xfrm>
        </p:spPr>
        <p:txBody>
          <a:bodyPr/>
          <a:lstStyle/>
          <a:p>
            <a:r>
              <a:rPr lang="en-US" dirty="0" smtClean="0"/>
              <a:t>The Newton-Raphson and Modified-Newton Iteration Matrix</a:t>
            </a:r>
            <a:br>
              <a:rPr lang="en-US" dirty="0" smtClean="0"/>
            </a:br>
            <a:r>
              <a:rPr lang="en-US" sz="1800" dirty="0" smtClean="0"/>
              <a:t>[Step 3, Details of the Details]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543800" cy="1295400"/>
          </a:xfrm>
        </p:spPr>
        <p:txBody>
          <a:bodyPr/>
          <a:lstStyle/>
          <a:p>
            <a:r>
              <a:rPr lang="en-US" dirty="0" smtClean="0"/>
              <a:t>Newton-Type Methods:</a:t>
            </a:r>
            <a:br>
              <a:rPr lang="en-US" dirty="0" smtClean="0"/>
            </a:br>
            <a:r>
              <a:rPr lang="en-US" sz="2800" dirty="0" smtClean="0"/>
              <a:t>[Geometric Interpretation]</a:t>
            </a:r>
            <a:endParaRPr lang="en-US"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3</a:t>
            </a:fld>
            <a:endParaRPr lang="en-US" altLang="en-US"/>
          </a:p>
        </p:txBody>
      </p:sp>
      <p:pic>
        <p:nvPicPr>
          <p:cNvPr id="7" name="Picture 6" descr="TP_tmp.png"/>
          <p:cNvPicPr>
            <a:picLocks noChangeAspect="1"/>
          </p:cNvPicPr>
          <p:nvPr>
            <p:custDataLst>
              <p:tags r:id="rId1"/>
            </p:custDataLst>
          </p:nvPr>
        </p:nvPicPr>
        <p:blipFill>
          <a:blip r:embed="rId4" cstate="print"/>
          <a:stretch>
            <a:fillRect/>
          </a:stretch>
        </p:blipFill>
        <p:spPr bwMode="auto">
          <a:xfrm>
            <a:off x="305193" y="2737744"/>
            <a:ext cx="8534007" cy="2748656"/>
          </a:xfrm>
          <a:prstGeom prst="rect">
            <a:avLst/>
          </a:prstGeom>
          <a:noFill/>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4</a:t>
            </a:fld>
            <a:endParaRPr lang="en-US" altLang="en-US"/>
          </a:p>
        </p:txBody>
      </p:sp>
      <p:pic>
        <p:nvPicPr>
          <p:cNvPr id="10" name="Picture 9" descr="TP_tmp.png"/>
          <p:cNvPicPr>
            <a:picLocks noChangeAspect="1"/>
          </p:cNvPicPr>
          <p:nvPr>
            <p:custDataLst>
              <p:tags r:id="rId1"/>
            </p:custDataLst>
          </p:nvPr>
        </p:nvPicPr>
        <p:blipFill>
          <a:blip r:embed="rId4" cstate="print"/>
          <a:stretch>
            <a:fillRect/>
          </a:stretch>
        </p:blipFill>
        <p:spPr bwMode="auto">
          <a:xfrm>
            <a:off x="198285" y="1798676"/>
            <a:ext cx="8564715" cy="4830724"/>
          </a:xfrm>
          <a:prstGeom prst="rect">
            <a:avLst/>
          </a:prstGeom>
          <a:noFill/>
          <a:ln/>
          <a:effectLst/>
        </p:spPr>
      </p:pic>
      <p:sp>
        <p:nvSpPr>
          <p:cNvPr id="7" name="Title 1"/>
          <p:cNvSpPr>
            <a:spLocks noGrp="1"/>
          </p:cNvSpPr>
          <p:nvPr>
            <p:ph type="title"/>
          </p:nvPr>
        </p:nvSpPr>
        <p:spPr>
          <a:xfrm>
            <a:off x="381000" y="152400"/>
            <a:ext cx="7543800" cy="1112838"/>
          </a:xfrm>
        </p:spPr>
        <p:txBody>
          <a:bodyPr/>
          <a:lstStyle/>
          <a:p>
            <a:r>
              <a:rPr lang="en-US" dirty="0" smtClean="0"/>
              <a:t>Newton-Type Methods</a:t>
            </a:r>
            <a:br>
              <a:rPr lang="en-US" dirty="0" smtClean="0"/>
            </a:br>
            <a:r>
              <a:rPr lang="en-US" sz="2800" dirty="0" smtClean="0"/>
              <a:t>[Algorithmic Formulation]</a:t>
            </a:r>
            <a:endParaRPr lang="en-US"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315200" cy="990600"/>
          </a:xfrm>
        </p:spPr>
        <p:txBody>
          <a:bodyPr/>
          <a:lstStyle/>
          <a:p>
            <a:r>
              <a:rPr lang="en-US" dirty="0" smtClean="0"/>
              <a:t>Exercise</a:t>
            </a:r>
            <a:br>
              <a:rPr lang="en-US" dirty="0" smtClean="0"/>
            </a:br>
            <a:r>
              <a:rPr lang="en-US" sz="2400" dirty="0" smtClean="0"/>
              <a:t>[Part 1 of 3]</a:t>
            </a:r>
            <a:endParaRPr lang="en-US" dirty="0"/>
          </a:p>
        </p:txBody>
      </p:sp>
      <p:sp>
        <p:nvSpPr>
          <p:cNvPr id="3" name="Content Placeholder 2"/>
          <p:cNvSpPr>
            <a:spLocks noGrp="1"/>
          </p:cNvSpPr>
          <p:nvPr>
            <p:ph idx="1"/>
          </p:nvPr>
        </p:nvSpPr>
        <p:spPr>
          <a:xfrm>
            <a:off x="457200" y="5410200"/>
            <a:ext cx="8229600" cy="1328737"/>
          </a:xfrm>
        </p:spPr>
        <p:txBody>
          <a:bodyPr/>
          <a:lstStyle/>
          <a:p>
            <a:r>
              <a:rPr lang="en-US" dirty="0" smtClean="0"/>
              <a:t>MATLAB code available online, under “Resources”:</a:t>
            </a:r>
          </a:p>
          <a:p>
            <a:pPr lvl="1"/>
            <a:r>
              <a:rPr lang="en-US" sz="1400" dirty="0" smtClean="0"/>
              <a:t>Newton Methods, MATLAB codes: [</a:t>
            </a:r>
            <a:r>
              <a:rPr lang="en-US" sz="1400" dirty="0" smtClean="0">
                <a:hlinkClick r:id="rId4"/>
              </a:rPr>
              <a:t>Newton-Raphson</a:t>
            </a:r>
            <a:r>
              <a:rPr lang="en-US" sz="1400" dirty="0" smtClean="0"/>
              <a:t>] [</a:t>
            </a:r>
            <a:r>
              <a:rPr lang="en-US" sz="1400" dirty="0" smtClean="0">
                <a:hlinkClick r:id="rId5"/>
              </a:rPr>
              <a:t>Modified-Newton</a:t>
            </a:r>
            <a:r>
              <a:rPr lang="en-US" sz="1400" dirty="0" smtClean="0"/>
              <a:t>] [</a:t>
            </a:r>
            <a:r>
              <a:rPr lang="en-US" sz="1400" dirty="0" smtClean="0">
                <a:hlinkClick r:id="rId6"/>
              </a:rPr>
              <a:t>Quasi-Newton</a:t>
            </a:r>
            <a:r>
              <a:rPr lang="en-US" sz="1400" dirty="0" smtClean="0"/>
              <a:t>].</a:t>
            </a:r>
          </a:p>
          <a:p>
            <a:pPr lvl="1"/>
            <a:r>
              <a:rPr lang="en-US" sz="1400" dirty="0" smtClean="0">
                <a:hlinkClick r:id="rId7"/>
              </a:rPr>
              <a:t>http://sbel.wisc.edu/Courses/ME751/2010/Documents/MATLAB/massSpringDamperNR.m</a:t>
            </a:r>
            <a:r>
              <a:rPr lang="en-US" sz="1400" dirty="0" smtClean="0"/>
              <a:t> </a:t>
            </a:r>
            <a:endParaRPr lang="en-US" sz="14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5</a:t>
            </a:fld>
            <a:endParaRPr lang="en-US" altLang="en-US"/>
          </a:p>
        </p:txBody>
      </p:sp>
      <p:pic>
        <p:nvPicPr>
          <p:cNvPr id="7" name="Picture 6" descr="TP_tmp.png"/>
          <p:cNvPicPr>
            <a:picLocks noChangeAspect="1"/>
          </p:cNvPicPr>
          <p:nvPr>
            <p:custDataLst>
              <p:tags r:id="rId1"/>
            </p:custDataLst>
          </p:nvPr>
        </p:nvPicPr>
        <p:blipFill>
          <a:blip r:embed="rId8" cstate="print"/>
          <a:stretch>
            <a:fillRect/>
          </a:stretch>
        </p:blipFill>
        <p:spPr bwMode="auto">
          <a:xfrm>
            <a:off x="170020" y="2057400"/>
            <a:ext cx="8533614" cy="697903"/>
          </a:xfrm>
          <a:prstGeom prst="rect">
            <a:avLst/>
          </a:prstGeom>
          <a:noFill/>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52400" y="6477000"/>
            <a:ext cx="762000" cy="304800"/>
          </a:xfrm>
        </p:spPr>
        <p:txBody>
          <a:bodyPr/>
          <a:lstStyle/>
          <a:p>
            <a:pPr>
              <a:defRPr/>
            </a:pPr>
            <a:fld id="{E96E52FC-A2BF-46C6-811F-6DA475FD4DE0}" type="slidenum">
              <a:rPr lang="en-US" altLang="en-US" smtClean="0"/>
              <a:pPr>
                <a:defRPr/>
              </a:pPr>
              <a:t>6</a:t>
            </a:fld>
            <a:endParaRPr lang="en-US" altLang="en-US" dirty="0"/>
          </a:p>
        </p:txBody>
      </p:sp>
      <p:sp>
        <p:nvSpPr>
          <p:cNvPr id="10" name="Rectangle 9"/>
          <p:cNvSpPr/>
          <p:nvPr/>
        </p:nvSpPr>
        <p:spPr>
          <a:xfrm>
            <a:off x="228600" y="572000"/>
            <a:ext cx="6553200" cy="2970044"/>
          </a:xfrm>
          <a:prstGeom prst="rect">
            <a:avLst/>
          </a:prstGeom>
          <a:solidFill>
            <a:schemeClr val="accent1"/>
          </a:solidFill>
        </p:spPr>
        <p:txBody>
          <a:bodyPr wrap="square">
            <a:spAutoFit/>
          </a:bodyPr>
          <a:lstStyle/>
          <a:p>
            <a:r>
              <a:rPr lang="en-US" sz="1100" dirty="0" smtClean="0"/>
              <a:t> while </a:t>
            </a:r>
            <a:r>
              <a:rPr lang="en-US" sz="1100" dirty="0" err="1" smtClean="0"/>
              <a:t>itCount</a:t>
            </a:r>
            <a:r>
              <a:rPr lang="en-US" sz="1100" dirty="0" smtClean="0"/>
              <a:t> &lt; </a:t>
            </a:r>
            <a:r>
              <a:rPr lang="en-US" sz="1100" dirty="0" err="1" smtClean="0"/>
              <a:t>itCountMax</a:t>
            </a:r>
            <a:r>
              <a:rPr lang="en-US" sz="1100" dirty="0" smtClean="0"/>
              <a:t>,</a:t>
            </a:r>
          </a:p>
          <a:p>
            <a:r>
              <a:rPr lang="en-US" sz="1100" dirty="0" smtClean="0"/>
              <a:t>        </a:t>
            </a:r>
            <a:r>
              <a:rPr lang="en-US" sz="1100" dirty="0" err="1" smtClean="0"/>
              <a:t>v_new</a:t>
            </a:r>
            <a:r>
              <a:rPr lang="en-US" sz="1100" dirty="0" smtClean="0"/>
              <a:t> = </a:t>
            </a:r>
            <a:r>
              <a:rPr lang="en-US" sz="1100" dirty="0" err="1" smtClean="0"/>
              <a:t>v_old</a:t>
            </a:r>
            <a:r>
              <a:rPr lang="en-US" sz="1100" dirty="0" smtClean="0"/>
              <a:t> + </a:t>
            </a:r>
            <a:r>
              <a:rPr lang="en-US" sz="1100" dirty="0" err="1" smtClean="0"/>
              <a:t>sSize</a:t>
            </a:r>
            <a:r>
              <a:rPr lang="en-US" sz="1100" dirty="0" smtClean="0"/>
              <a:t>*</a:t>
            </a:r>
            <a:r>
              <a:rPr lang="en-US" sz="1100" dirty="0" err="1" smtClean="0"/>
              <a:t>a_new</a:t>
            </a:r>
            <a:r>
              <a:rPr lang="en-US" sz="1100" dirty="0" smtClean="0"/>
              <a:t>;</a:t>
            </a:r>
          </a:p>
          <a:p>
            <a:r>
              <a:rPr lang="en-US" sz="1100" dirty="0" smtClean="0"/>
              <a:t>        </a:t>
            </a:r>
            <a:r>
              <a:rPr lang="en-US" sz="1100" dirty="0" err="1" smtClean="0"/>
              <a:t>x_new</a:t>
            </a:r>
            <a:r>
              <a:rPr lang="en-US" sz="1100" dirty="0" smtClean="0"/>
              <a:t> = </a:t>
            </a:r>
            <a:r>
              <a:rPr lang="en-US" sz="1100" dirty="0" err="1" smtClean="0"/>
              <a:t>x_old</a:t>
            </a:r>
            <a:r>
              <a:rPr lang="en-US" sz="1100" dirty="0" smtClean="0"/>
              <a:t> + </a:t>
            </a:r>
            <a:r>
              <a:rPr lang="en-US" sz="1100" dirty="0" err="1" smtClean="0"/>
              <a:t>sSize</a:t>
            </a:r>
            <a:r>
              <a:rPr lang="en-US" sz="1100" dirty="0" smtClean="0"/>
              <a:t>*</a:t>
            </a:r>
            <a:r>
              <a:rPr lang="en-US" sz="1100" dirty="0" err="1" smtClean="0"/>
              <a:t>v_new</a:t>
            </a:r>
            <a:r>
              <a:rPr lang="en-US" sz="1100" dirty="0" smtClean="0"/>
              <a:t>;</a:t>
            </a:r>
          </a:p>
          <a:p>
            <a:r>
              <a:rPr lang="en-US" sz="1100" dirty="0" smtClean="0"/>
              <a:t>        </a:t>
            </a:r>
          </a:p>
          <a:p>
            <a:r>
              <a:rPr lang="en-US" sz="1100" dirty="0" smtClean="0"/>
              <a:t> </a:t>
            </a:r>
          </a:p>
          <a:p>
            <a:r>
              <a:rPr lang="en-US" sz="1100" dirty="0" smtClean="0"/>
              <a:t>        % Get the residual, Jacobian, and correction</a:t>
            </a:r>
          </a:p>
          <a:p>
            <a:r>
              <a:rPr lang="en-US" sz="1100" dirty="0" smtClean="0"/>
              <a:t>        residual = m*</a:t>
            </a:r>
            <a:r>
              <a:rPr lang="en-US" sz="1100" dirty="0" err="1" smtClean="0"/>
              <a:t>a_new</a:t>
            </a:r>
            <a:r>
              <a:rPr lang="en-US" sz="1100" dirty="0" smtClean="0"/>
              <a:t> + c*</a:t>
            </a:r>
            <a:r>
              <a:rPr lang="en-US" sz="1100" dirty="0" err="1" smtClean="0"/>
              <a:t>v_old</a:t>
            </a:r>
            <a:r>
              <a:rPr lang="en-US" sz="1100" dirty="0" smtClean="0"/>
              <a:t>*</a:t>
            </a:r>
            <a:r>
              <a:rPr lang="en-US" sz="1100" dirty="0" err="1" smtClean="0"/>
              <a:t>v_new</a:t>
            </a:r>
            <a:r>
              <a:rPr lang="en-US" sz="1100" dirty="0" smtClean="0"/>
              <a:t>*</a:t>
            </a:r>
            <a:r>
              <a:rPr lang="en-US" sz="1100" dirty="0" err="1" smtClean="0"/>
              <a:t>v_new</a:t>
            </a:r>
            <a:r>
              <a:rPr lang="en-US" sz="1100" dirty="0" smtClean="0"/>
              <a:t> + k*</a:t>
            </a:r>
            <a:r>
              <a:rPr lang="en-US" sz="1100" dirty="0" err="1" smtClean="0"/>
              <a:t>x_new</a:t>
            </a:r>
            <a:r>
              <a:rPr lang="en-US" sz="1100" dirty="0" smtClean="0"/>
              <a:t>*</a:t>
            </a:r>
            <a:r>
              <a:rPr lang="en-US" sz="1100" dirty="0" err="1" smtClean="0"/>
              <a:t>x_new</a:t>
            </a:r>
            <a:r>
              <a:rPr lang="en-US" sz="1100" dirty="0" smtClean="0"/>
              <a:t>*</a:t>
            </a:r>
            <a:r>
              <a:rPr lang="en-US" sz="1100" dirty="0" err="1" smtClean="0"/>
              <a:t>x_new</a:t>
            </a:r>
            <a:r>
              <a:rPr lang="en-US" sz="1100" dirty="0" smtClean="0"/>
              <a:t> - sin(2*</a:t>
            </a:r>
            <a:r>
              <a:rPr lang="en-US" sz="1100" dirty="0" err="1" smtClean="0"/>
              <a:t>crntTime</a:t>
            </a:r>
            <a:r>
              <a:rPr lang="en-US" sz="1100" dirty="0" smtClean="0"/>
              <a:t>);</a:t>
            </a:r>
          </a:p>
          <a:p>
            <a:r>
              <a:rPr lang="en-US" sz="1100" dirty="0" smtClean="0"/>
              <a:t>        </a:t>
            </a:r>
            <a:r>
              <a:rPr lang="en-US" sz="1100" dirty="0" err="1" smtClean="0"/>
              <a:t>psiVal</a:t>
            </a:r>
            <a:r>
              <a:rPr lang="en-US" sz="1100" dirty="0" smtClean="0"/>
              <a:t> = m + 3*c*</a:t>
            </a:r>
            <a:r>
              <a:rPr lang="en-US" sz="1100" dirty="0" err="1" smtClean="0"/>
              <a:t>v_new</a:t>
            </a:r>
            <a:r>
              <a:rPr lang="en-US" sz="1100" dirty="0" smtClean="0"/>
              <a:t>*</a:t>
            </a:r>
            <a:r>
              <a:rPr lang="en-US" sz="1100" dirty="0" err="1" smtClean="0"/>
              <a:t>v_new</a:t>
            </a:r>
            <a:r>
              <a:rPr lang="en-US" sz="1100" dirty="0" smtClean="0"/>
              <a:t>*</a:t>
            </a:r>
            <a:r>
              <a:rPr lang="en-US" sz="1100" dirty="0" err="1" smtClean="0"/>
              <a:t>sSize</a:t>
            </a:r>
            <a:r>
              <a:rPr lang="en-US" sz="1100" dirty="0" smtClean="0"/>
              <a:t> + 3*k*</a:t>
            </a:r>
            <a:r>
              <a:rPr lang="en-US" sz="1100" dirty="0" err="1" smtClean="0"/>
              <a:t>x_new</a:t>
            </a:r>
            <a:r>
              <a:rPr lang="en-US" sz="1100" dirty="0" smtClean="0"/>
              <a:t>*</a:t>
            </a:r>
            <a:r>
              <a:rPr lang="en-US" sz="1100" dirty="0" err="1" smtClean="0"/>
              <a:t>x_new</a:t>
            </a:r>
            <a:r>
              <a:rPr lang="en-US" sz="1100" dirty="0" smtClean="0"/>
              <a:t>*</a:t>
            </a:r>
            <a:r>
              <a:rPr lang="en-US" sz="1100" dirty="0" err="1" smtClean="0"/>
              <a:t>sSize</a:t>
            </a:r>
            <a:r>
              <a:rPr lang="en-US" sz="1100" dirty="0" smtClean="0"/>
              <a:t>*</a:t>
            </a:r>
            <a:r>
              <a:rPr lang="en-US" sz="1100" dirty="0" err="1" smtClean="0"/>
              <a:t>sSize</a:t>
            </a:r>
            <a:r>
              <a:rPr lang="en-US" sz="1100" dirty="0" smtClean="0"/>
              <a:t>;</a:t>
            </a:r>
          </a:p>
          <a:p>
            <a:r>
              <a:rPr lang="en-US" sz="1100" dirty="0" smtClean="0"/>
              <a:t>        </a:t>
            </a:r>
            <a:r>
              <a:rPr lang="en-US" sz="1100" dirty="0" err="1" smtClean="0"/>
              <a:t>deltaAcc</a:t>
            </a:r>
            <a:r>
              <a:rPr lang="en-US" sz="1100" dirty="0" smtClean="0"/>
              <a:t> = -residual/</a:t>
            </a:r>
            <a:r>
              <a:rPr lang="en-US" sz="1100" dirty="0" err="1" smtClean="0"/>
              <a:t>psiVal</a:t>
            </a:r>
            <a:r>
              <a:rPr lang="en-US" sz="1100" dirty="0" smtClean="0"/>
              <a:t>;</a:t>
            </a:r>
          </a:p>
          <a:p>
            <a:r>
              <a:rPr lang="en-US" sz="1100" dirty="0" smtClean="0"/>
              <a:t>        </a:t>
            </a:r>
          </a:p>
          <a:p>
            <a:r>
              <a:rPr lang="en-US" sz="1100" dirty="0" smtClean="0"/>
              <a:t>        % Apply correction</a:t>
            </a:r>
          </a:p>
          <a:p>
            <a:r>
              <a:rPr lang="en-US" sz="1100" dirty="0" smtClean="0"/>
              <a:t>        </a:t>
            </a:r>
            <a:r>
              <a:rPr lang="en-US" sz="1100" dirty="0" err="1" smtClean="0"/>
              <a:t>a_new</a:t>
            </a:r>
            <a:r>
              <a:rPr lang="en-US" sz="1100" dirty="0" smtClean="0"/>
              <a:t> = </a:t>
            </a:r>
            <a:r>
              <a:rPr lang="en-US" sz="1100" dirty="0" err="1" smtClean="0"/>
              <a:t>a_new</a:t>
            </a:r>
            <a:r>
              <a:rPr lang="en-US" sz="1100" dirty="0" smtClean="0"/>
              <a:t> + </a:t>
            </a:r>
            <a:r>
              <a:rPr lang="en-US" sz="1100" dirty="0" err="1" smtClean="0"/>
              <a:t>deltaAcc</a:t>
            </a:r>
            <a:r>
              <a:rPr lang="en-US" sz="1100" dirty="0" smtClean="0"/>
              <a:t>;</a:t>
            </a:r>
          </a:p>
          <a:p>
            <a:r>
              <a:rPr lang="en-US" sz="1100" dirty="0" smtClean="0"/>
              <a:t>        if abs(</a:t>
            </a:r>
            <a:r>
              <a:rPr lang="en-US" sz="1100" dirty="0" err="1" smtClean="0"/>
              <a:t>deltaAcc</a:t>
            </a:r>
            <a:r>
              <a:rPr lang="en-US" sz="1100" dirty="0" smtClean="0"/>
              <a:t>) &lt; </a:t>
            </a:r>
            <a:r>
              <a:rPr lang="en-US" sz="1100" dirty="0" err="1" smtClean="0"/>
              <a:t>epsAcc</a:t>
            </a:r>
            <a:r>
              <a:rPr lang="en-US" sz="1100" dirty="0" smtClean="0"/>
              <a:t> </a:t>
            </a:r>
          </a:p>
          <a:p>
            <a:r>
              <a:rPr lang="en-US" sz="1100" dirty="0" smtClean="0"/>
              <a:t>            break;</a:t>
            </a:r>
          </a:p>
          <a:p>
            <a:r>
              <a:rPr lang="en-US" sz="1100" dirty="0" smtClean="0"/>
              <a:t>        end</a:t>
            </a:r>
          </a:p>
          <a:p>
            <a:r>
              <a:rPr lang="en-US" sz="1100" dirty="0" smtClean="0"/>
              <a:t>        </a:t>
            </a:r>
            <a:r>
              <a:rPr lang="en-US" sz="1100" dirty="0" err="1" smtClean="0"/>
              <a:t>itCount</a:t>
            </a:r>
            <a:r>
              <a:rPr lang="en-US" sz="1100" dirty="0" smtClean="0"/>
              <a:t> = </a:t>
            </a:r>
            <a:r>
              <a:rPr lang="en-US" sz="1100" dirty="0" err="1" smtClean="0"/>
              <a:t>itCount</a:t>
            </a:r>
            <a:r>
              <a:rPr lang="en-US" sz="1100" dirty="0" smtClean="0"/>
              <a:t> + 1;</a:t>
            </a:r>
          </a:p>
          <a:p>
            <a:r>
              <a:rPr lang="en-US" sz="1100" dirty="0" smtClean="0"/>
              <a:t>    end</a:t>
            </a:r>
          </a:p>
        </p:txBody>
      </p:sp>
      <p:sp>
        <p:nvSpPr>
          <p:cNvPr id="11" name="Title 1"/>
          <p:cNvSpPr>
            <a:spLocks noGrp="1"/>
          </p:cNvSpPr>
          <p:nvPr>
            <p:ph type="title"/>
          </p:nvPr>
        </p:nvSpPr>
        <p:spPr>
          <a:xfrm>
            <a:off x="2743200" y="609600"/>
            <a:ext cx="4038600" cy="655638"/>
          </a:xfrm>
        </p:spPr>
        <p:txBody>
          <a:bodyPr/>
          <a:lstStyle/>
          <a:p>
            <a:r>
              <a:rPr lang="en-US" dirty="0" smtClean="0"/>
              <a:t>Newton-Raphson</a:t>
            </a:r>
            <a:endParaRPr lang="en-US" dirty="0"/>
          </a:p>
        </p:txBody>
      </p:sp>
      <p:pic>
        <p:nvPicPr>
          <p:cNvPr id="7" name="Content Placeholder 6" descr="massSrDamp_NR.png"/>
          <p:cNvPicPr>
            <a:picLocks noGrp="1" noChangeAspect="1"/>
          </p:cNvPicPr>
          <p:nvPr>
            <p:ph idx="1"/>
          </p:nvPr>
        </p:nvPicPr>
        <p:blipFill>
          <a:blip r:embed="rId3" cstate="print"/>
          <a:stretch>
            <a:fillRect/>
          </a:stretch>
        </p:blipFill>
        <p:spPr>
          <a:xfrm>
            <a:off x="3734466" y="2781800"/>
            <a:ext cx="5333334" cy="4000000"/>
          </a:xfrm>
          <a:solidFill>
            <a:schemeClr val="bg1"/>
          </a:solid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315200" cy="990600"/>
          </a:xfrm>
        </p:spPr>
        <p:txBody>
          <a:bodyPr/>
          <a:lstStyle/>
          <a:p>
            <a:r>
              <a:rPr lang="en-US" dirty="0" smtClean="0"/>
              <a:t>Exercise</a:t>
            </a:r>
            <a:br>
              <a:rPr lang="en-US" dirty="0" smtClean="0"/>
            </a:br>
            <a:r>
              <a:rPr lang="en-US" sz="2400" dirty="0" smtClean="0"/>
              <a:t>[Part 2 of 3]</a:t>
            </a:r>
            <a:endParaRPr lang="en-US" dirty="0"/>
          </a:p>
        </p:txBody>
      </p:sp>
      <p:sp>
        <p:nvSpPr>
          <p:cNvPr id="3" name="Content Placeholder 2"/>
          <p:cNvSpPr>
            <a:spLocks noGrp="1"/>
          </p:cNvSpPr>
          <p:nvPr>
            <p:ph idx="1"/>
          </p:nvPr>
        </p:nvSpPr>
        <p:spPr>
          <a:xfrm>
            <a:off x="457200" y="5410200"/>
            <a:ext cx="8229600" cy="1328737"/>
          </a:xfrm>
        </p:spPr>
        <p:txBody>
          <a:bodyPr/>
          <a:lstStyle/>
          <a:p>
            <a:r>
              <a:rPr lang="en-US" dirty="0" smtClean="0"/>
              <a:t>MATLAB code available online, under “Resources”:</a:t>
            </a:r>
          </a:p>
          <a:p>
            <a:pPr lvl="1"/>
            <a:r>
              <a:rPr lang="en-US" sz="1400" dirty="0" smtClean="0"/>
              <a:t>Newton Methods, MATLAB codes: [</a:t>
            </a:r>
            <a:r>
              <a:rPr lang="en-US" sz="1400" dirty="0" smtClean="0">
                <a:hlinkClick r:id="rId4"/>
              </a:rPr>
              <a:t>Newton-Raphson</a:t>
            </a:r>
            <a:r>
              <a:rPr lang="en-US" sz="1400" dirty="0" smtClean="0"/>
              <a:t>] [</a:t>
            </a:r>
            <a:r>
              <a:rPr lang="en-US" sz="1400" dirty="0" smtClean="0">
                <a:hlinkClick r:id="rId5"/>
              </a:rPr>
              <a:t>Modified-Newton</a:t>
            </a:r>
            <a:r>
              <a:rPr lang="en-US" sz="1400" dirty="0" smtClean="0"/>
              <a:t>] [</a:t>
            </a:r>
            <a:r>
              <a:rPr lang="en-US" sz="1400" dirty="0" smtClean="0">
                <a:hlinkClick r:id="rId6"/>
              </a:rPr>
              <a:t>Quasi-Newton</a:t>
            </a:r>
            <a:r>
              <a:rPr lang="en-US" sz="1400" dirty="0" smtClean="0"/>
              <a:t>].</a:t>
            </a:r>
          </a:p>
          <a:p>
            <a:pPr lvl="1"/>
            <a:r>
              <a:rPr lang="en-US" sz="1400" dirty="0" smtClean="0">
                <a:hlinkClick r:id="rId7"/>
              </a:rPr>
              <a:t>http://sbel.wisc.edu/Courses/ME751/2010/Documents/MATLAB/massSpringDamperNR.m</a:t>
            </a:r>
            <a:r>
              <a:rPr lang="en-US" sz="1400" dirty="0" smtClean="0"/>
              <a:t> </a:t>
            </a:r>
            <a:endParaRPr lang="en-US" sz="14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7</a:t>
            </a:fld>
            <a:endParaRPr lang="en-US" altLang="en-US"/>
          </a:p>
        </p:txBody>
      </p:sp>
      <p:pic>
        <p:nvPicPr>
          <p:cNvPr id="7" name="Picture 6" descr="TP_tmp.png"/>
          <p:cNvPicPr>
            <a:picLocks noChangeAspect="1"/>
          </p:cNvPicPr>
          <p:nvPr>
            <p:custDataLst>
              <p:tags r:id="rId1"/>
            </p:custDataLst>
          </p:nvPr>
        </p:nvPicPr>
        <p:blipFill>
          <a:blip r:embed="rId8" cstate="print"/>
          <a:stretch>
            <a:fillRect/>
          </a:stretch>
        </p:blipFill>
        <p:spPr bwMode="auto">
          <a:xfrm>
            <a:off x="170020" y="2057400"/>
            <a:ext cx="8533614" cy="697903"/>
          </a:xfrm>
          <a:prstGeom prst="rect">
            <a:avLst/>
          </a:prstGeom>
          <a:noFill/>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572000"/>
            <a:ext cx="6553200" cy="3477875"/>
          </a:xfrm>
          <a:prstGeom prst="rect">
            <a:avLst/>
          </a:prstGeom>
          <a:solidFill>
            <a:schemeClr val="accent1"/>
          </a:solidFill>
        </p:spPr>
        <p:txBody>
          <a:bodyPr wrap="square">
            <a:spAutoFit/>
          </a:bodyPr>
          <a:lstStyle/>
          <a:p>
            <a:r>
              <a:rPr lang="en-US" sz="1100" dirty="0" smtClean="0"/>
              <a:t> while </a:t>
            </a:r>
            <a:r>
              <a:rPr lang="en-US" sz="1100" dirty="0" err="1" smtClean="0"/>
              <a:t>itCount</a:t>
            </a:r>
            <a:r>
              <a:rPr lang="en-US" sz="1100" dirty="0" smtClean="0"/>
              <a:t> &lt; </a:t>
            </a:r>
            <a:r>
              <a:rPr lang="en-US" sz="1100" dirty="0" err="1" smtClean="0"/>
              <a:t>itCountMax</a:t>
            </a:r>
            <a:r>
              <a:rPr lang="en-US" sz="1100" dirty="0" smtClean="0"/>
              <a:t>,</a:t>
            </a:r>
          </a:p>
          <a:p>
            <a:r>
              <a:rPr lang="en-US" sz="1100" dirty="0" smtClean="0"/>
              <a:t>        </a:t>
            </a:r>
            <a:r>
              <a:rPr lang="en-US" sz="1100" dirty="0" err="1" smtClean="0"/>
              <a:t>v_new</a:t>
            </a:r>
            <a:r>
              <a:rPr lang="en-US" sz="1100" dirty="0" smtClean="0"/>
              <a:t> = </a:t>
            </a:r>
            <a:r>
              <a:rPr lang="en-US" sz="1100" dirty="0" err="1" smtClean="0"/>
              <a:t>v_old</a:t>
            </a:r>
            <a:r>
              <a:rPr lang="en-US" sz="1100" dirty="0" smtClean="0"/>
              <a:t> + </a:t>
            </a:r>
            <a:r>
              <a:rPr lang="en-US" sz="1100" dirty="0" err="1" smtClean="0"/>
              <a:t>sSize</a:t>
            </a:r>
            <a:r>
              <a:rPr lang="en-US" sz="1100" dirty="0" smtClean="0"/>
              <a:t>*</a:t>
            </a:r>
            <a:r>
              <a:rPr lang="en-US" sz="1100" dirty="0" err="1" smtClean="0"/>
              <a:t>a_new</a:t>
            </a:r>
            <a:r>
              <a:rPr lang="en-US" sz="1100" dirty="0" smtClean="0"/>
              <a:t>;</a:t>
            </a:r>
          </a:p>
          <a:p>
            <a:r>
              <a:rPr lang="en-US" sz="1100" dirty="0" smtClean="0"/>
              <a:t>        </a:t>
            </a:r>
            <a:r>
              <a:rPr lang="en-US" sz="1100" dirty="0" err="1" smtClean="0"/>
              <a:t>x_new</a:t>
            </a:r>
            <a:r>
              <a:rPr lang="en-US" sz="1100" dirty="0" smtClean="0"/>
              <a:t> = </a:t>
            </a:r>
            <a:r>
              <a:rPr lang="en-US" sz="1100" dirty="0" err="1" smtClean="0"/>
              <a:t>x_old</a:t>
            </a:r>
            <a:r>
              <a:rPr lang="en-US" sz="1100" dirty="0" smtClean="0"/>
              <a:t> + </a:t>
            </a:r>
            <a:r>
              <a:rPr lang="en-US" sz="1100" dirty="0" err="1" smtClean="0"/>
              <a:t>sSize</a:t>
            </a:r>
            <a:r>
              <a:rPr lang="en-US" sz="1100" dirty="0" smtClean="0"/>
              <a:t>*</a:t>
            </a:r>
            <a:r>
              <a:rPr lang="en-US" sz="1100" dirty="0" err="1" smtClean="0"/>
              <a:t>v_new</a:t>
            </a:r>
            <a:r>
              <a:rPr lang="en-US" sz="1100" dirty="0" smtClean="0"/>
              <a:t>;</a:t>
            </a:r>
          </a:p>
          <a:p>
            <a:r>
              <a:rPr lang="en-US" sz="1100" dirty="0" smtClean="0"/>
              <a:t>        </a:t>
            </a:r>
          </a:p>
          <a:p>
            <a:r>
              <a:rPr lang="en-US" sz="1100" dirty="0" smtClean="0"/>
              <a:t>        % Compute Jacobian once per times, for nu=0</a:t>
            </a:r>
          </a:p>
          <a:p>
            <a:r>
              <a:rPr lang="en-US" sz="1100" dirty="0" smtClean="0"/>
              <a:t>        if </a:t>
            </a:r>
            <a:r>
              <a:rPr lang="en-US" sz="1100" dirty="0" err="1" smtClean="0"/>
              <a:t>itCount</a:t>
            </a:r>
            <a:r>
              <a:rPr lang="en-US" sz="1100" dirty="0" smtClean="0"/>
              <a:t>==1</a:t>
            </a:r>
          </a:p>
          <a:p>
            <a:r>
              <a:rPr lang="en-US" sz="1100" dirty="0" smtClean="0"/>
              <a:t>            </a:t>
            </a:r>
            <a:r>
              <a:rPr lang="en-US" sz="1100" dirty="0" err="1" smtClean="0"/>
              <a:t>psiVal</a:t>
            </a:r>
            <a:r>
              <a:rPr lang="en-US" sz="1100" dirty="0" smtClean="0"/>
              <a:t> = m + 3*c*</a:t>
            </a:r>
            <a:r>
              <a:rPr lang="en-US" sz="1100" dirty="0" err="1" smtClean="0"/>
              <a:t>v_new</a:t>
            </a:r>
            <a:r>
              <a:rPr lang="en-US" sz="1100" dirty="0" smtClean="0"/>
              <a:t>*</a:t>
            </a:r>
            <a:r>
              <a:rPr lang="en-US" sz="1100" dirty="0" err="1" smtClean="0"/>
              <a:t>v_new</a:t>
            </a:r>
            <a:r>
              <a:rPr lang="en-US" sz="1100" dirty="0" smtClean="0"/>
              <a:t>*</a:t>
            </a:r>
            <a:r>
              <a:rPr lang="en-US" sz="1100" dirty="0" err="1" smtClean="0"/>
              <a:t>sSize</a:t>
            </a:r>
            <a:r>
              <a:rPr lang="en-US" sz="1100" dirty="0" smtClean="0"/>
              <a:t> + 3*k*</a:t>
            </a:r>
            <a:r>
              <a:rPr lang="en-US" sz="1100" dirty="0" err="1" smtClean="0"/>
              <a:t>x_new</a:t>
            </a:r>
            <a:r>
              <a:rPr lang="en-US" sz="1100" dirty="0" smtClean="0"/>
              <a:t>*</a:t>
            </a:r>
            <a:r>
              <a:rPr lang="en-US" sz="1100" dirty="0" err="1" smtClean="0"/>
              <a:t>x_new</a:t>
            </a:r>
            <a:r>
              <a:rPr lang="en-US" sz="1100" dirty="0" smtClean="0"/>
              <a:t>*</a:t>
            </a:r>
            <a:r>
              <a:rPr lang="en-US" sz="1100" dirty="0" err="1" smtClean="0"/>
              <a:t>sSize</a:t>
            </a:r>
            <a:r>
              <a:rPr lang="en-US" sz="1100" dirty="0" smtClean="0"/>
              <a:t>*</a:t>
            </a:r>
            <a:r>
              <a:rPr lang="en-US" sz="1100" dirty="0" err="1" smtClean="0"/>
              <a:t>sSize</a:t>
            </a:r>
            <a:r>
              <a:rPr lang="en-US" sz="1100" dirty="0" smtClean="0"/>
              <a:t>;</a:t>
            </a:r>
          </a:p>
          <a:p>
            <a:r>
              <a:rPr lang="en-US" sz="1100" dirty="0" smtClean="0"/>
              <a:t>        end</a:t>
            </a:r>
          </a:p>
          <a:p>
            <a:r>
              <a:rPr lang="en-US" sz="1100" dirty="0" smtClean="0"/>
              <a:t> </a:t>
            </a:r>
          </a:p>
          <a:p>
            <a:r>
              <a:rPr lang="en-US" sz="1100" dirty="0" smtClean="0"/>
              <a:t>        % Get the residual and the correction</a:t>
            </a:r>
          </a:p>
          <a:p>
            <a:r>
              <a:rPr lang="en-US" sz="1100" dirty="0" smtClean="0"/>
              <a:t>        residual = m*</a:t>
            </a:r>
            <a:r>
              <a:rPr lang="en-US" sz="1100" dirty="0" err="1" smtClean="0"/>
              <a:t>a_new</a:t>
            </a:r>
            <a:r>
              <a:rPr lang="en-US" sz="1100" dirty="0" smtClean="0"/>
              <a:t> + c*</a:t>
            </a:r>
            <a:r>
              <a:rPr lang="en-US" sz="1100" dirty="0" err="1" smtClean="0"/>
              <a:t>v_old</a:t>
            </a:r>
            <a:r>
              <a:rPr lang="en-US" sz="1100" dirty="0" smtClean="0"/>
              <a:t>*</a:t>
            </a:r>
            <a:r>
              <a:rPr lang="en-US" sz="1100" dirty="0" err="1" smtClean="0"/>
              <a:t>v_new</a:t>
            </a:r>
            <a:r>
              <a:rPr lang="en-US" sz="1100" dirty="0" smtClean="0"/>
              <a:t>*</a:t>
            </a:r>
            <a:r>
              <a:rPr lang="en-US" sz="1100" dirty="0" err="1" smtClean="0"/>
              <a:t>v_new</a:t>
            </a:r>
            <a:r>
              <a:rPr lang="en-US" sz="1100" dirty="0" smtClean="0"/>
              <a:t> + k*</a:t>
            </a:r>
            <a:r>
              <a:rPr lang="en-US" sz="1100" dirty="0" err="1" smtClean="0"/>
              <a:t>x_new</a:t>
            </a:r>
            <a:r>
              <a:rPr lang="en-US" sz="1100" dirty="0" smtClean="0"/>
              <a:t>*</a:t>
            </a:r>
            <a:r>
              <a:rPr lang="en-US" sz="1100" dirty="0" err="1" smtClean="0"/>
              <a:t>x_new</a:t>
            </a:r>
            <a:r>
              <a:rPr lang="en-US" sz="1100" dirty="0" smtClean="0"/>
              <a:t>*</a:t>
            </a:r>
            <a:r>
              <a:rPr lang="en-US" sz="1100" dirty="0" err="1" smtClean="0"/>
              <a:t>x_new</a:t>
            </a:r>
            <a:r>
              <a:rPr lang="en-US" sz="1100" dirty="0" smtClean="0"/>
              <a:t> - sin(2*</a:t>
            </a:r>
            <a:r>
              <a:rPr lang="en-US" sz="1100" dirty="0" err="1" smtClean="0"/>
              <a:t>crntTime</a:t>
            </a:r>
            <a:r>
              <a:rPr lang="en-US" sz="1100" dirty="0" smtClean="0"/>
              <a:t>);</a:t>
            </a:r>
          </a:p>
          <a:p>
            <a:r>
              <a:rPr lang="en-US" sz="1100" dirty="0" smtClean="0"/>
              <a:t>        </a:t>
            </a:r>
            <a:r>
              <a:rPr lang="en-US" sz="1100" dirty="0" err="1" smtClean="0"/>
              <a:t>deltaAcc</a:t>
            </a:r>
            <a:r>
              <a:rPr lang="en-US" sz="1100" dirty="0" smtClean="0"/>
              <a:t> = -residual/</a:t>
            </a:r>
            <a:r>
              <a:rPr lang="en-US" sz="1100" dirty="0" err="1" smtClean="0"/>
              <a:t>psiVal</a:t>
            </a:r>
            <a:r>
              <a:rPr lang="en-US" sz="1100" dirty="0" smtClean="0"/>
              <a:t>;</a:t>
            </a:r>
          </a:p>
          <a:p>
            <a:r>
              <a:rPr lang="en-US" sz="1100" dirty="0" smtClean="0"/>
              <a:t>        </a:t>
            </a:r>
          </a:p>
          <a:p>
            <a:r>
              <a:rPr lang="en-US" sz="1100" dirty="0" smtClean="0"/>
              <a:t>        % Apply correction</a:t>
            </a:r>
          </a:p>
          <a:p>
            <a:r>
              <a:rPr lang="en-US" sz="1100" dirty="0" smtClean="0"/>
              <a:t>        </a:t>
            </a:r>
            <a:r>
              <a:rPr lang="en-US" sz="1100" dirty="0" err="1" smtClean="0"/>
              <a:t>a_new</a:t>
            </a:r>
            <a:r>
              <a:rPr lang="en-US" sz="1100" dirty="0" smtClean="0"/>
              <a:t> = </a:t>
            </a:r>
            <a:r>
              <a:rPr lang="en-US" sz="1100" dirty="0" err="1" smtClean="0"/>
              <a:t>a_new</a:t>
            </a:r>
            <a:r>
              <a:rPr lang="en-US" sz="1100" dirty="0" smtClean="0"/>
              <a:t> + </a:t>
            </a:r>
            <a:r>
              <a:rPr lang="en-US" sz="1100" dirty="0" err="1" smtClean="0"/>
              <a:t>deltaAcc</a:t>
            </a:r>
            <a:r>
              <a:rPr lang="en-US" sz="1100" dirty="0" smtClean="0"/>
              <a:t>;</a:t>
            </a:r>
          </a:p>
          <a:p>
            <a:r>
              <a:rPr lang="en-US" sz="1100" dirty="0" smtClean="0"/>
              <a:t>        if abs(</a:t>
            </a:r>
            <a:r>
              <a:rPr lang="en-US" sz="1100" dirty="0" err="1" smtClean="0"/>
              <a:t>deltaAcc</a:t>
            </a:r>
            <a:r>
              <a:rPr lang="en-US" sz="1100" dirty="0" smtClean="0"/>
              <a:t>) &lt; </a:t>
            </a:r>
            <a:r>
              <a:rPr lang="en-US" sz="1100" dirty="0" err="1" smtClean="0"/>
              <a:t>epsAcc</a:t>
            </a:r>
            <a:r>
              <a:rPr lang="en-US" sz="1100" dirty="0" smtClean="0"/>
              <a:t> </a:t>
            </a:r>
          </a:p>
          <a:p>
            <a:r>
              <a:rPr lang="en-US" sz="1100" dirty="0" smtClean="0"/>
              <a:t>            break;</a:t>
            </a:r>
          </a:p>
          <a:p>
            <a:r>
              <a:rPr lang="en-US" sz="1100" dirty="0" smtClean="0"/>
              <a:t>        end</a:t>
            </a:r>
          </a:p>
          <a:p>
            <a:r>
              <a:rPr lang="en-US" sz="1100" dirty="0" smtClean="0"/>
              <a:t>        </a:t>
            </a:r>
            <a:r>
              <a:rPr lang="en-US" sz="1100" dirty="0" err="1" smtClean="0"/>
              <a:t>itCount</a:t>
            </a:r>
            <a:r>
              <a:rPr lang="en-US" sz="1100" dirty="0" smtClean="0"/>
              <a:t> = </a:t>
            </a:r>
            <a:r>
              <a:rPr lang="en-US" sz="1100" dirty="0" err="1" smtClean="0"/>
              <a:t>itCount</a:t>
            </a:r>
            <a:r>
              <a:rPr lang="en-US" sz="1100" dirty="0" smtClean="0"/>
              <a:t> + 1;</a:t>
            </a:r>
          </a:p>
          <a:p>
            <a:r>
              <a:rPr lang="en-US" sz="1100" dirty="0" smtClean="0"/>
              <a:t>    end</a:t>
            </a:r>
          </a:p>
        </p:txBody>
      </p:sp>
      <p:sp>
        <p:nvSpPr>
          <p:cNvPr id="2" name="Title 1"/>
          <p:cNvSpPr>
            <a:spLocks noGrp="1"/>
          </p:cNvSpPr>
          <p:nvPr>
            <p:ph type="title"/>
          </p:nvPr>
        </p:nvSpPr>
        <p:spPr>
          <a:xfrm>
            <a:off x="2743200" y="609600"/>
            <a:ext cx="4038600" cy="655638"/>
          </a:xfrm>
        </p:spPr>
        <p:txBody>
          <a:bodyPr/>
          <a:lstStyle/>
          <a:p>
            <a:r>
              <a:rPr lang="en-US" dirty="0" smtClean="0"/>
              <a:t>Modified-Newton</a:t>
            </a:r>
            <a:endParaRPr lang="en-US" dirty="0"/>
          </a:p>
        </p:txBody>
      </p:sp>
      <p:pic>
        <p:nvPicPr>
          <p:cNvPr id="5" name="Content Placeholder 4" descr="massSrDamp_MN.png"/>
          <p:cNvPicPr>
            <a:picLocks noGrp="1" noChangeAspect="1"/>
          </p:cNvPicPr>
          <p:nvPr>
            <p:ph idx="1"/>
          </p:nvPr>
        </p:nvPicPr>
        <p:blipFill>
          <a:blip r:embed="rId3" cstate="print"/>
          <a:stretch>
            <a:fillRect/>
          </a:stretch>
        </p:blipFill>
        <p:spPr>
          <a:xfrm>
            <a:off x="3657600" y="2743200"/>
            <a:ext cx="5333334" cy="4000000"/>
          </a:xfrm>
        </p:spPr>
      </p:pic>
      <p:sp>
        <p:nvSpPr>
          <p:cNvPr id="4" name="Slide Number Placeholder 3"/>
          <p:cNvSpPr>
            <a:spLocks noGrp="1"/>
          </p:cNvSpPr>
          <p:nvPr>
            <p:ph type="sldNum" sz="quarter" idx="12"/>
          </p:nvPr>
        </p:nvSpPr>
        <p:spPr>
          <a:xfrm>
            <a:off x="152400" y="6477000"/>
            <a:ext cx="762000" cy="304800"/>
          </a:xfrm>
        </p:spPr>
        <p:txBody>
          <a:bodyPr/>
          <a:lstStyle/>
          <a:p>
            <a:pPr>
              <a:defRPr/>
            </a:pPr>
            <a:fld id="{E96E52FC-A2BF-46C6-811F-6DA475FD4DE0}" type="slidenum">
              <a:rPr lang="en-US" altLang="en-US" smtClean="0"/>
              <a:pPr>
                <a:defRPr/>
              </a:pPr>
              <a:t>8</a:t>
            </a:fld>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315200" cy="990600"/>
          </a:xfrm>
        </p:spPr>
        <p:txBody>
          <a:bodyPr/>
          <a:lstStyle/>
          <a:p>
            <a:r>
              <a:rPr lang="en-US" dirty="0" smtClean="0"/>
              <a:t>Exercise</a:t>
            </a:r>
            <a:br>
              <a:rPr lang="en-US" dirty="0" smtClean="0"/>
            </a:br>
            <a:r>
              <a:rPr lang="en-US" sz="2400" dirty="0" smtClean="0"/>
              <a:t>[Part 3 of 3]</a:t>
            </a:r>
            <a:endParaRPr lang="en-US" dirty="0"/>
          </a:p>
        </p:txBody>
      </p:sp>
      <p:sp>
        <p:nvSpPr>
          <p:cNvPr id="3" name="Content Placeholder 2"/>
          <p:cNvSpPr>
            <a:spLocks noGrp="1"/>
          </p:cNvSpPr>
          <p:nvPr>
            <p:ph idx="1"/>
          </p:nvPr>
        </p:nvSpPr>
        <p:spPr>
          <a:xfrm>
            <a:off x="457200" y="5410200"/>
            <a:ext cx="8229600" cy="1328737"/>
          </a:xfrm>
        </p:spPr>
        <p:txBody>
          <a:bodyPr/>
          <a:lstStyle/>
          <a:p>
            <a:r>
              <a:rPr lang="en-US" dirty="0" smtClean="0"/>
              <a:t>MATLAB code available online, under “Resources”:</a:t>
            </a:r>
          </a:p>
          <a:p>
            <a:pPr lvl="1"/>
            <a:r>
              <a:rPr lang="en-US" sz="1400" dirty="0" smtClean="0"/>
              <a:t>Newton Methods, MATLAB codes: [</a:t>
            </a:r>
            <a:r>
              <a:rPr lang="en-US" sz="1400" dirty="0" smtClean="0">
                <a:hlinkClick r:id="rId4"/>
              </a:rPr>
              <a:t>Newton-Raphson</a:t>
            </a:r>
            <a:r>
              <a:rPr lang="en-US" sz="1400" dirty="0" smtClean="0"/>
              <a:t>] [</a:t>
            </a:r>
            <a:r>
              <a:rPr lang="en-US" sz="1400" dirty="0" smtClean="0">
                <a:hlinkClick r:id="rId5"/>
              </a:rPr>
              <a:t>Modified-Newton</a:t>
            </a:r>
            <a:r>
              <a:rPr lang="en-US" sz="1400" dirty="0" smtClean="0"/>
              <a:t>] [</a:t>
            </a:r>
            <a:r>
              <a:rPr lang="en-US" sz="1400" dirty="0" smtClean="0">
                <a:hlinkClick r:id="rId6"/>
              </a:rPr>
              <a:t>Quasi-Newton</a:t>
            </a:r>
            <a:r>
              <a:rPr lang="en-US" sz="1400" dirty="0" smtClean="0"/>
              <a:t>].</a:t>
            </a:r>
          </a:p>
          <a:p>
            <a:pPr lvl="1"/>
            <a:r>
              <a:rPr lang="en-US" sz="1400" dirty="0" smtClean="0">
                <a:hlinkClick r:id="rId7"/>
              </a:rPr>
              <a:t>http://sbel.wisc.edu/Courses/ME751/2010/Documents/MATLAB/massSpringDamperNR.m</a:t>
            </a:r>
            <a:r>
              <a:rPr lang="en-US" sz="1400" dirty="0" smtClean="0"/>
              <a:t> </a:t>
            </a:r>
            <a:endParaRPr lang="en-US" sz="1400" dirty="0"/>
          </a:p>
        </p:txBody>
      </p:sp>
      <p:sp>
        <p:nvSpPr>
          <p:cNvPr id="4" name="Slide Number Placeholder 3"/>
          <p:cNvSpPr>
            <a:spLocks noGrp="1"/>
          </p:cNvSpPr>
          <p:nvPr>
            <p:ph type="sldNum" sz="quarter" idx="12"/>
          </p:nvPr>
        </p:nvSpPr>
        <p:spPr/>
        <p:txBody>
          <a:bodyPr/>
          <a:lstStyle/>
          <a:p>
            <a:pPr>
              <a:defRPr/>
            </a:pPr>
            <a:fld id="{E96E52FC-A2BF-46C6-811F-6DA475FD4DE0}" type="slidenum">
              <a:rPr lang="en-US" altLang="en-US" smtClean="0"/>
              <a:pPr>
                <a:defRPr/>
              </a:pPr>
              <a:t>9</a:t>
            </a:fld>
            <a:endParaRPr lang="en-US" altLang="en-US"/>
          </a:p>
        </p:txBody>
      </p:sp>
      <p:pic>
        <p:nvPicPr>
          <p:cNvPr id="7" name="Picture 6" descr="TP_tmp.png"/>
          <p:cNvPicPr>
            <a:picLocks noChangeAspect="1"/>
          </p:cNvPicPr>
          <p:nvPr>
            <p:custDataLst>
              <p:tags r:id="rId1"/>
            </p:custDataLst>
          </p:nvPr>
        </p:nvPicPr>
        <p:blipFill>
          <a:blip r:embed="rId8" cstate="print"/>
          <a:stretch>
            <a:fillRect/>
          </a:stretch>
        </p:blipFill>
        <p:spPr bwMode="auto">
          <a:xfrm>
            <a:off x="179867" y="2057400"/>
            <a:ext cx="8513920" cy="697903"/>
          </a:xfrm>
          <a:prstGeom prst="rect">
            <a:avLst/>
          </a:prstGeom>
          <a:noFill/>
          <a:ln/>
          <a:effec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DAN@OLDLMPNFUVWXYL44" val="3511"/>
  <p:tag name="DEFAULTDISPLAYSOURCE" val="\documentclass{article}\pagestyle{empty}&#10;\begin{document}&#10;&#10;\end{document}&#10;"/>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cm,right=3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10;\begin{itemize}&#10; \item In addition to the essential equations that our unknowns satisfy, there are a couple of secondary (but equally relevant) equations that come into the picture:&#10; &#10; &#10;\begin{itemize}&#10; \item The velocity kinematic constraint equation:&#10;&#10;&#10;\[&#10; {\bf \Phi}_{\bf r}{\dot {\bf r}} &#10; + &#10; {\bf \Phi}_{\bf p} {\dot {{\bf p}}} = {\hat {\bf \nu}} &#10; \quad \quad \&amp; \quad \quad &#10; {\bf P}{\dot {\bf p}} = {\bf 0}_{nb}&#10; \]&#10; \item The acceleration kinematic constraint equation:&#10;&#10;&#10;\[&#10; {\bf \Phi}_{\bf r}{\ddot {\bf r}} &#10; + &#10; {\bf \Phi}_{\bf p} {\ddot {{\bf p}}} = {\hat {\bf \gamma}} &#10; \quad \quad \&amp; \quad \quad &#10; {\bf P}{\ddot {\bf p}} = {\hat {\bf \gamma}}^{\bf p}&#10;  \]&#10;\end{itemize} &#10;&#10;\item Putting things in perspective, we have the Newton-Euler form of the EOM and we have constraint equations at position, velocity, and acceleration levels&#10;&#10;\item We need to use these equations to find the time evolution of the mechanical system; i.e., the time evolution of  ${{\bf r}}$, ${\dot {\bf r}}$, ${\ddot {\bf r}}$, ${{\bf p}}$, ${\dot {\bf p}}$, ${\ddot {\bf p}}$, ${{\bf \lambda}}$, and ${{\bf \lambda}}^{\bf p}$ on a time grid&#10; &#10;\end{itemize}&#10; &#10; \end{document}&#10;"/>
  <p:tag name="FILENAME" val="TP_tmp"/>
  <p:tag name="FORMAT" val="png16m"/>
  <p:tag name="RES" val="1200"/>
  <p:tag name="BLEND" val="0"/>
  <p:tag name="TRANSPARENT" val="0"/>
  <p:tag name="TBUG" val="0"/>
  <p:tag name="ALLOWFS" val="0"/>
  <p:tag name="ORIGWIDTH" val="427"/>
  <p:tag name="PICTUREFILESIZE" val="16977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3cm,right=2.3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10;\begin{itemize}&#10; \item There are many approaches to producing approximations to the set of unknowns ${{\bf r}}$, ${\dot {\bf r}}$, ${\ddot {\bf r}}$, ${{\bf p}}$, ${\dot {\bf p}}$, ${\ddot {\bf p}}$, ${{\bf \lambda}}$, and ${{\bf \lambda}}^{\bf p}$ on a time grid&#10; &#10; &#10;\begin{itemize}&#10; \item Direct approach: solves the index 3 problem by using implicit integration&#10; &#10;\begin{itemize}&#10; \item This is the Ford F-150 solution: brute force, solution approximation mediocre at times, very fast, very popular, used for instance in ADAMS&#10; \item This is the approach that we'll discuss in ME751&#10;\item Introduced by Nicky Orlandea, PhD thesis at University of Michigan, 1973 or so&#10;\end{itemize}&#10;&#10; \bigskip&#10;&#10;&#10; \item Coordinate Partitioning approach: account for all the equations mentioned in the last two slides (Newton-Euler EOM, plus position, velocity, and acceleration constraint equations) to produce a high quality approximation&#10;\begin{itemize}&#10; \item This is the Cadillac solution: solution is smooth, it comes at a premium.  Used to be the method of choice in DADS, the competition of ADAMS &#10; \item A document outlining this approach was uploaded on the class website&#10;\item Introduced by Professor Haug and his students in early 1980's&#10;\end{itemize}&#10;&#10;\bigskip&#10;&#10;\item Approach used in IMP, by Professor Uicker&#10;\begin{itemize}&#10;\item Not familiar with it&#10;\item Introduced probably late 60's, early 70's&#10;\end{itemize}&#10;\end{itemize}&#10; \end{itemize}&#10; &#10;&#10; \end{document}&#10;"/>
  <p:tag name="FILENAME" val="TP_tmp"/>
  <p:tag name="FORMAT" val="png16m"/>
  <p:tag name="RES" val="1200"/>
  <p:tag name="BLEND" val="0"/>
  <p:tag name="TRANSPARENT" val="0"/>
  <p:tag name="TBUG" val="0"/>
  <p:tag name="ALLOWFS" val="0"/>
  <p:tag name="ORIGWIDTH" val="467"/>
  <p:tag name="PICTUREFILESIZE" val="30026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8cm,right=2.8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10;\begin{itemize}&#10; \item Direct approach, in theory, works in conjunction with  the implicit integrator of your choice, but in what follows we'll use BDF&#10; &#10;\begin{itemize}&#10; \item This is what ADAMS used for more than two decades and was by far the most popular choice (the ``GSTIFF'' integrator selection in ADAMS).  In 2005 a new approach based on a different integrator (HHT) was introduced and for many problems it produced good results approximately twice as fast as GSTIFF&#10;\end{itemize}&#10;&#10; \item Recall how we tackled in the previous lecture the second order EOM associated with the motion of a mass-spring-damper system&#10; &#10;\begin{itemize}&#10; \item Step 1: We expressed the new position and velocity in terms of the acceleration&#10; \item Step 2: We discretized the EOM and ended up with a nonlinear system of equations that we solved at each time step&#10; \item Step 3: We used to this end either Newton-Raphson, or Modified Newton, or Quasi-Newton&#10;\end{itemize}&#10;&#10; \item This is the approach that we'll recycle in getting the so called ``direct method'', the Ford F-150, for finding an approximation of the solution of the index 3 DAE of multibody dynamics&#10;\end{itemize}&#10;&#10; \end{document}&#10;"/>
  <p:tag name="FILENAME" val="TP_tmp"/>
  <p:tag name="FORMAT" val="png16m"/>
  <p:tag name="RES" val="1200"/>
  <p:tag name="BLEND" val="0"/>
  <p:tag name="TRANSPARENT" val="0"/>
  <p:tag name="TBUG" val="0"/>
  <p:tag name="ALLOWFS" val="0"/>
  <p:tag name="ORIGWIDTH" val="440"/>
  <p:tag name="PICTUREFILESIZE" val="260985"/>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cm,right=2.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10;\begin{itemize}&#10; \item First, introduce some nomenclature: &#10; &#10;\begin{itemize}&#10;&#10; \item ${\bf r}$ and ${\bf p}$ are called {\color{MyDarkRed}{\textit{level zero unknowns}}} since no time derivative acts on this quantities&#10;&#10; \item ${\dot{\bf r}}$ and ${\dot{\bf p}}$ are called {\color{MyDarkRed}{\textit{level one generalized unknowns}}} since one time derivative is involved in their expression&#10;&#10; \item ${\ddot{\bf r}}$ and ${\ddot{\bf p}}$ are called {\color{MyDarkRed}{\textit{level two generalized unknowns}}} since two time derivatives are involved in their expression.  &#10; &#10; \item Note that ${\bf \lambda}$ and ${\bf \lambda}^{\bf p}$ are also level two unknowns since they show up in the same equation (the equation of motion) that includes the acceleration, which is a level two unknown (``tell me who you hang out with to tell you what type of person you are'' type of thing)&#10;&#10;\end{itemize}&#10;&#10; \item In terms of nomenclature for constraints we have the following convention: the level of a set of constrains is given by the highest level of unknowns that it involves.  Specifically, &#10; &#10; &#10;\begin{itemize}&#10;&#10; \item The following are level zero constraints&#10; &#10; \[ &#10; {\bf \Phi}({\bf r}, {\bf p}, t)= {\bf 0}_{nc}&#10; \quad \quad \&amp; \quad \quad &#10; {\bf \Phi}^{\bf p}({\bf p})= &#10; {\bf 0}_{nb}&#10; \]&#10; &#10; &#10; \item The following are level one constraints &#10; &#10; \[&#10; {\bf \Phi}_{\bf r}{\dot {\bf r}} &#10; + &#10; {\bf \Phi}_{\bf p} {\dot {{\bf p}}} = {\hat {\bf \nu}} &#10; \quad \quad \&amp; \quad \quad &#10; {\bf P}{\dot {\bf p}} = {\bf 0}_{nb}&#10; \]&#10;&#10; \item The following are level two constraints&#10;\[&#10; {\bf \Phi}_{\bf r}{\ddot {\bf r}} &#10; + &#10; {\bf \Phi}_{\bf p} {\ddot {{\bf p}}} = {\hat {\bf \gamma}} &#10; \quad \quad \&amp; \quad \quad &#10; {\bf P}{\ddot {\bf p}} = {\hat {\bf \gamma}}^{\bf p}&#10;  \]&#10;&#10;\end{itemize}&#10;\end{itemize}&#10;&#10;&#10; \end{document}&#10;"/>
  <p:tag name="FILENAME" val="TP_tmp"/>
  <p:tag name="FORMAT" val="png16m"/>
  <p:tag name="RES" val="1200"/>
  <p:tag name="BLEND" val="0"/>
  <p:tag name="TRANSPARENT" val="0"/>
  <p:tag name="TBUG" val="0"/>
  <p:tag name="ALLOWFS" val="0"/>
  <p:tag name="ORIGWIDTH" val="484"/>
  <p:tag name="PICTUREFILESIZE" val="29502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5cm,right=2.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10;\begin{itemize}&#10;&#10; \item Recall that in previous lecture we used the BDF formulas to express the level zero unknowns (${\bf r}$ and ${\bf p}$) and level one unknowns (${\dot {\bf r}}$ and ${\dot {\bf p}}$) in terms of the level 2 unknowns (${\ddot {\bf r}}$ and ${\ddot {\bf p}}$) &#10; &#10; \item Specifically, for the BDF method of order $l$ and with coefficient $\beta_0$, we concluded last time that&#10; &#10; \[&#10; \begin{array}{rclcrcl}&#10; {\bf r}_n &amp; = &amp; {\color{MyDarkBlue}{\bf C}_n^{\bf r}(l)}  + \beta_0^2 h^2 {\color{MyDarkRed}{\ddot{\bf r}}_n}&#10; &amp; \quad \quad \quad \quad \quad &amp;&#10; {\dot{\bf r}}_n &amp; = &amp; {\color{MyDarkBlue}{\bf C}_n^{\dot{\bf r}}(l)}  + \beta_0 h {\color{MyDarkRed}{\ddot{\bf r}}_n}\vspace{0.3cm} \\&#10; {\bf p}_n &amp; = &amp; {\color{MyDarkBlue}{\bf C}_n^{\bf p}(l)}  + \beta_0^2 h^2 {\color{MyDarkRed}{\ddot{\bf p}}_n} &#10; &amp; \quad \quad \quad \quad \quad &amp;&#10; {\dot{\bf p}}_n &amp; = &amp; {\color{MyDarkBlue}{\bf C}_n^{\dot{\bf p}}(l)}  + \beta_0 h {\color{MyDarkRed}{\ddot{\bf p}}_n} &#10; \end{array}&#10; \]&#10; \item In the direct approach we work with the Newton-Euler form of the EOM and the level zero constraint equations&#10; &#10; \item We are going to discretize the equations by having them hold at time $t_n$; i.e., the point in time where we are about to find an approximation of the solution&#10; &#10; \item Here's the set of equations that we'll discretize:&#10; \[&#10;\begin{array}{lcl}&#10;{\bf M} {\ddot{\bf r}} + {\bf \Phi}^T_{\bf r}{\bf \lambda} &amp; = &amp; {\bf F}  \vspace{0.3cm} \\&#10;{{\bf J}}^{\bf p} {\ddot{{\bf p}}} + {\bf \Phi}^T_{\bf p}{\bf \lambda} + {\bf P}^T {\bf \lambda}^{\bf p} &amp; = &amp; {\hat{\bf \tau}} \vspace{0.3cm} \\&#10; {\bf \Phi}^{\bf p}({\bf p}) &amp; = &amp; {\bf 0}_{nb}\vspace{0.3cm} \\&#10; {\bf \Phi}({\bf r}, {\bf p}, t) &amp; = &amp; {\bf 0}_{nc} &#10; \end{array}&#10; \]&#10;  &#10;\end{itemize}&#10;&#10; \end{document}&#10;"/>
  <p:tag name="FILENAME" val="TP_tmp"/>
  <p:tag name="FORMAT" val="png16m"/>
  <p:tag name="RES" val="1200"/>
  <p:tag name="BLEND" val="0"/>
  <p:tag name="TRANSPARENT" val="0"/>
  <p:tag name="TBUG" val="0"/>
  <p:tag name="ALLOWFS" val="0"/>
  <p:tag name="ORIGWIDTH" val="455"/>
  <p:tag name="PICTUREFILESIZE" val="235791"/>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5cm,right=2.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10;\begin{itemize}&#10; \item Before starting to discretize, we need to understand who's depending on whom:&#10; &#10; &#10;\begin{itemize}&#10; \item ${\bf M}$ is the \textit{constant} diagonal mass matrix, so it doesn't depend on anything&#10; &#10; \item ${\bf \Phi}_{\bf r}$ (and its transpose, for that matter) in general depends on level zero unknowns; i.e., ${\bf r}$ and ${\bf p}$&#10;&#10;  \item The Lagrange Multiplier ${\bf \lambda}$ is one of the unknowns, so it does not explicitly depend on anybody, rather other quantities will depend on it&#10;  &#10;  \item The force term ${\bf F}$ can depend on level one unknowns; i.e., ${\dot {\bf r}}$, ${\dot {\bf p}}$, on level zero unknowns; i.e., ${\bf r}$ and ${\bf p}$, and time $t$: ${\bf F} = {\bf F}({\dot {\bf r}}, {\dot {\bf p}}, {\bf r}, {\bf p}, t)$&#10;  &#10;  \item The generalized mass moment of inertia tensor, ${\bf J}^{\bf p} = 4 {\bf G}^T({\bf p}){\bar {\bf J}}{\bf G}({\bf p})$ depends only on the Euler parameters ${\bf p}$.&#10;  &#10;  \item ${\bf \Phi}_{\bf p}$ (and its transpose, for that matter) in general depends on level zero generalized coordinates; i.e., ${\bf r}$ and ${\bf p}$&#10;&#10;  \item The generalized torque ${\hat {\bf \tau}}$ in general depends on level one unknowns; i.e., ${\dot {\bf r}}$, ${\dot {\bf p}}$, on level zero generalized coordinates; i.e., ${\bf r}$ and ${\bf p}$, and time $t$: ${{\hat {\bf \tau}}} = {\hat {\bf \tau}}({\dot {\bf r}}, {\dot {\bf p}}, {\bf r}, {\bf p}, t)$&#10;&#10;  \item ${\bf \Phi}^{\bf p}$; i.e., the set of Euler Parameter normalization constraints depends exclusively on ${\bf p}$&#10;&#10;  \item ${\bf \Phi}$; i.e., the set geometric constraints depends in general on ${\bf r}, ${\bf p}, and $t$: ${\bf \Phi}= {\bf \Phi}({\bf r}, {\bf p}, t )$&#10;&#10;  &#10;&#10;\end{itemize}&#10;&#10;\end{itemize}&#10; &#10; \end{document}&#10;"/>
  <p:tag name="FILENAME" val="TP_tmp"/>
  <p:tag name="FORMAT" val="png16m"/>
  <p:tag name="RES" val="1200"/>
  <p:tag name="BLEND" val="0"/>
  <p:tag name="TRANSPARENT" val="0"/>
  <p:tag name="TBUG" val="0"/>
  <p:tag name="ALLOWFS" val="0"/>
  <p:tag name="ORIGWIDTH" val="455"/>
  <p:tag name="PICTUREFILESIZE" val="263123"/>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5cm,right=2.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begin{itemize}&#10; \item It follows that if we discretize the combined EOM and level zero constraints we end up at time $t_n$ with the following equations:&#10;&#10; \[&#10;\begin{array}{lcl}&#10;{\bf M} {\ddot{\bf r}}_n + {\bf \Phi}^T_{\bf r}({\bf r}_n, {\bf p}_n, t_n){\bf \lambda}_n &amp; = &amp; {\bf F}({\dot {\bf r}}_n, {\dot {\bf p}}_n, {\bf r}_n, {\bf p}_n, t_n) \vspace{0.3cm} \\&#10;{{\bf J}}^{\bf p}({\bf p}_n) {\ddot{{\bf p}}}_n + {\bf \Phi}^T_{\bf p}({\bf r}_n, {\bf p}_n){\bf \lambda}_n + {\bf P}^T ({\bf p}_n){\bf \lambda}^{\bf p}_n &amp; = &amp; {\hat{\bf \tau}}({\dot {\bf r}}_n, {\dot {\bf p}}_n, {\bf r}_n, {\bf p}_n, t_n)  \vspace{0.3cm} \\&#10; {\bf \Phi}^{\bf p}({\bf p}_n) &amp; = &amp; {\bf 0}_{nb}\vspace{0.3cm} \\&#10; {\bf \Phi}({\bf r}_n, {\bf p}_n, t_n) &amp; = &amp; {\bf 0}_{nc} &#10; \end{array}&#10; \]&#10; &#10; \item {\color{MyDarkBlue}IMPORTANT REMARK}: Recall that above you see quantities depending on ${\bf r}_n$.  Due to the BDF integration formulas, ${\bf r}_n$ is a function of ${\ddot {\bf r}}_n$ (see STEP 1).  &#10; &#10; &#10;\begin{itemize}&#10; \item In other words, it's like a ``\#define'' statement in C or C$++$: wherever  you see ${\bf r}_n$, substitute it by $ {\bf r}_n  =  {\color{MyDarkBlue}{\bf C}_n^{\bf r}(l)}  + \beta_0^2 h^2 {\color{MyDarkRed}{\ddot{\bf r}}_n}$.&#10;&#10;\end{itemize}&#10; &#10; \item When it comes to ${\dot {\bf r}}_n$, it should be replaced everywhere with the quantity ${\color{MyDarkBlue}{\bf C}_n^{\dot{\bf r}}(l)}  + \beta_0 h {\color{MyDarkRed}{\ddot{\bf r}}_n}$&#10;&#10; \item The same discussion applies when it comes to expressing ${\bf p}_n$ and ${\dot{\bf p}}_n$ in terms of ${\ddot{\bf p}}_n$&#10; &#10; &#10;&#10;\end{itemize}&#10;&#10; \end{document}&#10;"/>
  <p:tag name="FILENAME" val="TP_tmp"/>
  <p:tag name="FORMAT" val="png16m"/>
  <p:tag name="RES" val="1200"/>
  <p:tag name="BLEND" val="0"/>
  <p:tag name="TRANSPARENT" val="0"/>
  <p:tag name="TBUG" val="0"/>
  <p:tag name="ALLOWFS" val="0"/>
  <p:tag name="ORIGWIDTH" val="455"/>
  <p:tag name="PICTUREFILESIZE" val="218995"/>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1.5cm,right=1.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begin{itemize}&#10; &#10; \item Recall how the discretized EOM for the mass-spring-damper system looked like in last lecture:&#10; \[&#10; g(a_n) = m{a}_n + c {v}^3_n + k x_n^3 - sin (2t_n)&#10; \]&#10;&#10; \item This time around, when dealing with a constrained multibody system, for the Ford F-150 solution methodology, the discretized constrained equations of motion look like this:&#10; &#10; \[&#10; {\bf g}({\ddot{\bf r}}_n, {\ddot{\bf p}}_n, {\bf \lambda}_n, {\bf \lambda}^{\bf p}_n)&#10; =&#10; \left[ {&#10; \begin{array}{l}&#10;{\bf M} {\ddot{\bf r}}_n + {\bf \Phi}^T_{\bf r}({\bf r}_n, {\bf p}_n, t_n){\bf \lambda}_n - {\bf F}({\dot {\bf r}}_n, {\dot {\bf p}}_n, {\bf r}_n, {\bf p}_n, t_n) \vspace{0.3cm} \\&#10;{{\bf J}}^{\bf p}({\bf p}_n) {\ddot{{\bf p}}}_n + {\bf \Phi}^T_{\bf p}({\bf r}_n, {\bf p}_n){\bf \lambda}_n + {\bf P}^T ({\bf p}_n){\bf \lambda}^{\bf p}_n - {\hat{\bf \tau}}({\dot {\bf r}}_n, {\dot {\bf p}}_n, {\bf r}_n, {\bf p}_n, t_n)  \vspace{0.3cm} \\&#10; \frac{1}{\beta_0^2 h^2} \; {\bf \Phi}^{\bf p}({\bf p}_n) \vspace{0.3cm} \\&#10; \frac{1}{\beta_0^2 h^2} \; {\bf \Phi}({\bf r}_n, {\bf p}_n, t_n) &#10; \end{array}&#10; }\right]&#10; =&#10; {\bf 0}_{8nb + nc}&#10; \]&#10;&#10; \item Just like last time, there are several ways to solve this nonlinear system of equations based on the choice of the iteration matrix ${\bf \Psi}^{{(\nu)}}$&#10; &#10;\begin{itemize}&#10; \item Quasi-Newton: the simplest, this is going to be what you'll use in your next HW&#10; \item Newton-Raphson: the iteration matrix is messy due to several partial derivatives that are tricky to compute&#10; \item Modified-Newton: basically Newton-Raphson, except that the iteration matrix is only evaluated and factored once at the beginning of the iterative process&#10;\end{itemize}&#10;&#10; \item Irrespective of what flavor of Newton method you use, you'll iterate in the following way:&#10;\[&#10;\left\{ {\begin{array}{*{20}{c}}&#10;   {\bf \Psi}^{{(\nu)}} \cdot \Delta {{\bf{z}}^{(\nu)}} = -{\bf{g}}({{\bf{z}}^{(\nu)}})  \vspace{0.3cm} \\&#10;   {{{{\bf{z}}}^{(\nu + 1)}} = {{{\bf{z}}}^{(\nu)}} + \Delta {{{\bf{z}}}^{(\nu)}}}  &#10;\end{array}} \right.&#10;\quad \quad \mbox{where I used the notation} \quad \quad &#10; {\bf z} = &#10; \left[ {&#10; \begin{array}{c}&#10; {\ddot {\bf r}}_n \vspace{0.2cm} \\&#10; {\ddot {\bf p}}_n \vspace{0.2cm} \\&#10; {\bf \lambda}^{{\bf p}}_n \vspace{0.2cm} \\&#10; {\bf \lambda}_n&#10; \end{array}&#10; }\right]&#10;\]&#10; &#10;\end{itemize}&#10;&#10; \end{document}&#10;"/>
  <p:tag name="FILENAME" val="TP_tmp"/>
  <p:tag name="FORMAT" val="png16m"/>
  <p:tag name="RES" val="1200"/>
  <p:tag name="BLEND" val="0"/>
  <p:tag name="TRANSPARENT" val="0"/>
  <p:tag name="TBUG" val="0"/>
  <p:tag name="ALLOWFS" val="0"/>
  <p:tag name="ORIGWIDTH" val="512"/>
  <p:tag name="PICTUREFILESIZE" val="36451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1.6cm,right=1.6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 &#10;\begin{itemize}&#10;&#10;\item {\color{MyDarkRed}Keep this in mind: The rest of the lecture is on how to compute the iteration matrix ${\bf \Psi}$} (focus on the forest, be aware of the leaves)&#10;&#10; \item Reminder, the notation used is as follows:&#10; &#10;\begin{itemize}&#10; \item ${\bf M}$ and ${\bar {\bf J}}$ - constant and diagonal mass matrices.  &#10; \[&#10; {\bf M}&#10; =&#10; \left[ {&#10; \begin{array}{cccc}&#10; {\bf M}_1 &amp; {\bf 0}_{3 \times 3} &amp; \cdots &amp; {\bf 0}_{3 \times 3} \vspace{0.3cm} \\&#10; {\bf 0}_{3 \times 3} &amp; {\bf M}_2 &amp; \cdots &amp; {\bf 0}_{3 \times 3} \vspace{0.3cm} \\&#10; \cdots &amp; \cdots &amp; \cdots &amp; \cdots \vspace{0.3cm} \\&#10; {\bf 0}_{3 \times 3} &amp; {\bf 0}_{3 \times 3} &amp; \cdots &amp; {\bf M}_{nb} &#10; \end{array}&#10; }&#10; \right]_{3nb \times 3nb}&#10; \quad \quad \quad &#10; {\bar {\bf J}}&#10; =&#10; \left[ {&#10; \begin{array}{cccc}&#10; {\bar {\bf J}}_1 &amp; {\bf 0}_{3 \times 3} &amp; \cdots &amp; {\bf 0}_{3 \times 3} \vspace{0.3cm} \\&#10; {\bf 0}_{3 \times 3} &amp; {\bar {\bf J}}_2 &amp; \cdots &amp; {\bf 0}_{3 \times 3} \vspace{0.3cm} \\&#10; \cdots &amp; \cdots &amp; \cdots &amp; \cdots \vspace{0.3cm} \\&#10; {\bf 0}_{3 \times 3} &amp; {\bf 0}_{3 \times 3} &amp; \cdots &amp; {\bar {\bf J}}_{nb} &#10; \end{array}&#10; }&#10; \right]_{3nb \times 3nb} \]&#10; &#10; \item The block diagonal matrices in ${\bf M}$ are&#10; \[{\bf M}_i&#10; =&#10; \left[ {&#10; \begin{array}{ccc}&#10; m_i &amp; 0 &amp; 0 \\&#10; 0 &amp; m_i &amp; 0 \\&#10; 0 &amp; 0 &amp; m_i&#10; \end{array}&#10; }\right]&#10; \quad \quad i=1,\ldots,nb&#10;\] &#10; &#10; \item Given that we work with centroidal principal local reference frames, the mass moment of inertia ${\bar {\bf J}}_i$ is diagonal:&#10;\[&#10;{\bar {\bf J}}_i&#10; =&#10; \left[ {&#10; \begin{array}{ccc}&#10; {\bar J}^{xx}_i &amp; 0 &amp; 0 \\&#10; 0 &amp; {\bar J}^{yy}_i &amp; 0 \\&#10; 0 &amp; 0 &amp; {\bar J}^{zz}_i&#10; \end{array}&#10; }&#10; \right]&#10; \quad \quad i=1,\ldots,nb&#10; \]&#10;\end{itemize}&#10;\end{itemize}&#10;&#10;&#10; &#10;&#10; \end{document}&#10;"/>
  <p:tag name="FILENAME" val="TP_tmp"/>
  <p:tag name="FORMAT" val="png16m"/>
  <p:tag name="RES" val="1200"/>
  <p:tag name="BLEND" val="0"/>
  <p:tag name="TRANSPARENT" val="0"/>
  <p:tag name="TBUG" val="0"/>
  <p:tag name="ALLOWFS" val="0"/>
  <p:tag name="ORIGWIDTH" val="507"/>
  <p:tag name="PICTUREFILESIZE" val="234139"/>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5cm,right=2.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 &#10;&#10;\begin{itemize}&#10;&#10; \item ${\bf G}$ - diagonal matrix, depends only on ${\bf p}_1$, ${\bf p}_2$, $\ldots$, ${\bf p}_{nb}$, see below&#10; \item ${\bf P}$ - depends only on ${\bf p}_1$, ${\bf p}_2$, $\ldots$, ${\bf p}_{nb}$, see below &#10; \[&#10; {\bf G}&#10; =&#10; \left[ {&#10; \begin{array}{cccc}&#10; {\bf G}({\bf p}_1) &amp; {\bf 0}_{3 \times 4} &amp; \cdots &amp; {\bf 0}_{3 \times 4} \vspace{0.3cm} \\&#10; {\bf 0}_{3 \times 4} &amp; {\bf G}({\bf p}_2) &amp; \cdots &amp; {\bf 0}_{3 \times 4} \vspace{0.3cm} \\&#10; \cdots &amp; \cdots &amp; \cdots &amp; \cdots \vspace{0.3cm} \\&#10; {\bf 0}_{3 \times 4} &amp; {\bf 0}_{3 \times 4} &amp; \cdots &amp; {\bf G}({\bf p}_{nb}) &#10; \end{array}&#10; }&#10; \right]_{3nb \times 4nb}&#10; \quad \quad \quad &#10; {\bf P}&#10; =&#10; \left[ {&#10; \begin{array}{cccc}&#10; {\bf p}_1^T &amp; {\bf 0}_{1 \times 4} &amp; \cdots &amp; {\bf 0}_{1 \times 4} \vspace{0.3cm} \\&#10; {\bf 0}_{1 \times 4} &amp; {\bf p}_2^T &amp; \cdots &amp; {\bf 0}_{1 \times 4} \vspace{0.3cm} \\&#10; \cdots &amp; \cdots &amp; \cdots &amp; \cdots \vspace{0.3cm} \\&#10; {\bf 0}_{1 \times 4} &amp; {\bf 0}_{1 \times 4} &amp; \cdots &amp; {\bf p}_{nb}^T &#10; \end{array}&#10; }&#10; \right]_{nb \times 4nb}&#10; \]&#10; &#10; \item Finally, &#10; \[&#10; {\bf J}^{\bf p} = 4 {\bf G}^T {\bar {\bf J}} {\bf G}&#10; =&#10; \left[ {&#10; \begin{array}{cccc}&#10; 4{\bf G}^T({\bf p}_1){\bar {\bf J}}_1{\bf G}({\bf p}_1) &amp; {\bf 0}_{4 \times 4} &amp; \cdots &amp; {\bf 0}_{4 \times 4} \vspace{0.3cm} \\&#10; {\bf 0}_{4 \times 4} &amp; 4{\bf G}^T({\bf p}_2){\bar {\bf J}}_2{\bf G}({\bf p}_2) &amp; \cdots &amp; {\bf 0}_{4 \times 4} \vspace{0.3cm} \\&#10; \cdots &amp; \cdots &amp; \cdots &amp; \cdots \vspace{0.3cm} \\&#10; {\bf 0}_{4 \times 4} &amp; {\bf 0}_{4 \times 4} &amp; \cdots &amp; 4{\bf G}^T({\bf p}_{nb}){\bar {\bf J}}_{nb}{\bf G}({\bf p}_{nb})&#10; \end{array}&#10; }&#10; \right]_{4nb \times 4nb} &#10; \]&#10; &#10;\end{itemize}&#10;&#10;&#10; \end{document}&#10;"/>
  <p:tag name="FILENAME" val="TP_tmp"/>
  <p:tag name="FORMAT" val="png16m"/>
  <p:tag name="RES" val="1200"/>
  <p:tag name="BLEND" val="0"/>
  <p:tag name="TRANSPARENT" val="0"/>
  <p:tag name="TBUG" val="0"/>
  <p:tag name="ALLOWFS" val="0"/>
  <p:tag name="ORIGWIDTH" val="440"/>
  <p:tag name="PICTUREFILESIZE" val="162031"/>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2cm,right=3.2cm]{geometry} &#10;\usepackage{color}&#10;\definecolor{MyDarkGreen}{rgb}{0,0.8,0}&#10;\definecolor{MyDarkRed}{rgb}{0.8,0.05,0}&#10;\definecolor{MyDarkBlue}{rgb}{0.,0.1,0.8}&#10;&#10;\begin{document}&#10;\begin{itemize}&#10; &#10; \item Straight Newton-Raphson: when moving towards the root of the function, at each iteration you search in the direction given by the current tangent&#10;&#10;\bigskip&#10;&#10; \item Modified Newton: when moving towards the root of the function, at each iteration you search in the direction given by the tangent evaluated at the point where you started the iterative process&#10;&#10;\bigskip&#10;&#10; \item Quasi-Newton: when moving towards the root of the function, at each iteration you search in some direction that is not given by any tangent to the function.  Yet, it is a direction that you computed cheaply and hopefully is not very different than the direction of the actual tangent&#10;&#10;\end{itemize}&#10;&#10;\end{document}&#10;"/>
  <p:tag name="FILENAME" val="TP_tmp"/>
  <p:tag name="FORMAT" val="png16m"/>
  <p:tag name="RES" val="1200"/>
  <p:tag name="BLEND" val="0"/>
  <p:tag name="TRANSPARENT" val="0"/>
  <p:tag name="TBUG" val="0"/>
  <p:tag name="ALLOWFS" val="0"/>
  <p:tag name="ORIGWIDTH" val="416"/>
  <p:tag name="PICTUREFILESIZE" val="1483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5cm,right=2.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 &#10;&#10;&#10;\begin{itemize}&#10;&#10; &#10; \item Since we are going to apply some type of Newton method we will need to compute the partial derivatives of ${\bf g}({\ddot{\bf r}}_n, {\ddot{\bf p}}_n, {\bf \lambda}_n, {\bf \lambda}^{\bf p}_n)$ with respect to our unknowns.  To that end, we'll apply the chain rule of differentiation and rely on the following partial derivatives that capture the sensitivity of level zero and one unknowns with respect to level two unknowns:&#10;  &#10; \[&#10; \begin{array}{c}&#10; \frac{\partial {\bf r}_n}{\partial {\ddot{\bf r}}_n} = \beta_0^2 h^2 \; {\bf I}_{3nb \times 3nb} &#10; \quad \quad \quad \quad \quad \quad &#10; \frac{\partial {\dot {\bf r}}_n}{\partial {\ddot{\bf r}}_n}  = \beta_0 h \; {\bf I}_{3nb \times 3nb} \vspace{0.5cm} \\ \frac{\partial {\bf p}_n}{\partial {\ddot{\bf p}}_n} = \beta_0^2 h^2 \; {\bf I}_{4nb \times 4nb}&#10; \quad \quad \quad \quad \quad \quad &#10; \frac{\partial {\dot {\bf p}}_n}{\partial {\ddot{\bf p}}_n}  = \beta_0 h \; {\bf I}_{4nb \times 4nb} &#10; \end{array}&#10; \]&#10; &#10; \item Compute next the Jacobian required by the Newton-Raphson method:&#10; &#10; \[&#10; {\bf \Psi} \equiv {\bf g}_{\bf z} = &#10; \left[ {&#10; \frac{\partial {\bf g}}{\partial {\ddot{\bf r}}_n} \quad \quad &#10; \frac{\partial {\bf g}}{\partial {\ddot{\bf p}}_n} \quad \quad &#10; \frac{\partial {\bf g}}{\partial {{\bf \lambda}^{{\bf p}}_n }} \quad \quad &#10; \frac{\partial {\bf g}}{\partial {\bf \lambda}_n} &#10; } \right]&#10; \]&#10;\end{itemize}&#10;&#10;&#10;&#10;\end{document}&#10;"/>
  <p:tag name="FILENAME" val="TP_tmp"/>
  <p:tag name="FORMAT" val="png16m"/>
  <p:tag name="RES" val="1200"/>
  <p:tag name="BLEND" val="0"/>
  <p:tag name="TRANSPARENT" val="0"/>
  <p:tag name="TBUG" val="0"/>
  <p:tag name="ALLOWFS" val="0"/>
  <p:tag name="ORIGWIDTH" val="456"/>
  <p:tag name="PICTUREFILESIZE" val="1650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5cm,right=2.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 &#10;&#10;&#10;\begin{itemize}&#10;&#10; \item The full blown Jacobian is as follows:&#10;&#10;\[&#10;{\bf \Psi}&#10;=&#10;\left[ {&#10;\begin{array}{cccc}&#10;\Psi_{11} &amp; \Psi_{12}&#10; &amp; {\bf 0}_{3nb \times nb} &amp; {\bf \Phi}_{\bf r}^T({{\bf r}}_n, {{\bf p}}_n, t_n)  \vspace{0.5cm} \\&#10;\Psi_{21} &amp; \Psi_{22}&amp; {\bf P}^T &amp; {\bf \Phi}_{\bf p}^T ({{\bf r}}_n, {{\bf p}}_n, t_n) \vspace{0.5cm} \\&#10;{\bf 0}_{nb \times 3nb} &amp; {\bf P} &amp; {\bf 0}_{nb \times nb} &amp; {\bf 0}_{nb \times nc}  \vspace{0.5cm} \\&#10;{\bf \Phi}_{\bf r}({{\bf r}}_n, {{\bf p}}_n, t_n) &amp; {\bf \Phi}_{\bf p}({{\bf r}}_n, {{\bf p}}_n, t_n) &amp; {\bf 0}_{nc \times nb} &amp; {\bf 0}_{nc \times nc}  &#10;\end{array}&#10;} \right]&#10;\]&#10;&#10; \item The following notation has been used to fit the matrix above on one slide:&#10;&#10;\[&#10;\Psi_{11}&#10;\equiv&#10;{\bf M} &#10;+&#10;h^2 \beta_0^2 [{\bf \Phi}_{\bf r}^T ({{\bf r}}_n, {{\bf p}}_n, t_n){\bf \lambda}_n]_{\bf r}&#10;-&#10;h^2 \beta_0^2 {\bf F}_{\bf r}({\dot{\bf r}}_n, {\dot{\bf p}}_n, {{\bf r}}_n, {{\bf p}}_n, t_n)&#10;-&#10;h \beta_0 {\bf F}_{\dot {\bf r}}({\dot{\bf r}}_n, {\dot{\bf p}}_n, {{\bf r}}_n, {{\bf p}}_n, t_n)&#10;\]&#10;&#10;\[&#10;\Psi_{12} &#10;\equiv&#10;h^2 \beta_0^2 [{\bf \Phi}_{\bf r}^T ({{\bf r}}_n, {{\bf p}}_n, t_n){\bf \lambda}_n]_{\bf p}&#10;-&#10;h^2 \beta_0^2 {{\bf F}}_{\bf p}({\dot{\bf r}}_n, {\dot{\bf p}}_n, {{\bf r}}_n, {{\bf p}}_n, t_n)&#10;-&#10;h \beta_0 {{\bf F}}_{\dot {\bf p}}({\dot{\bf r}}_n, {\dot{\bf p}}_n, {{\bf r}}_n, {{\bf p}}_n, t_n)&#10;\]&#10;&#10;\[&#10;\Psi_{21}&#10;\equiv&#10;h^2 \beta_0^2 [{\bf \Phi}_{\bf p}^T ({{\bf r}}_n, {{\bf p}}_n, t_n) {\bf \lambda}_n]_{\bf r}&#10;-&#10;h^2 \beta_0^2 {\hat {\bf \tau}}_{\bf r}({\dot{\bf r}}_n, {\dot{\bf p}}_n, {{\bf r}}_n, {{\bf p}}_n, t_n)&#10;-&#10;h \beta_0 {\hat {\bf \tau}}_{\dot {\bf r}}({\dot{\bf r}}_n, {\dot{\bf p}}_n, {{\bf r}}_n, {{\bf p}}_n, t_n)&#10;\]&#10;&#10;\[&#10;\Psi_{22}&#10;\equiv&#10;{\bf J}^{\bf p}({\bf  p}_n)&#10;+&#10;h^2 \beta_0^2 [{\bf J}^{\bf p}({\bf  p}_n) {\ddot {\bf  p}}_n]_{{\bf  p}}&#10;+&#10;h^2 \beta_0^2 ({\bf P}^T {\bf \lambda}^{\bf p}_n)_{\bf p}&#10;+&#10;h^2 \beta_0^2 [{\bf \Phi}_{\bf p}^T ({{\bf r}}_n, {{\bf p}}_n, t_n){\bf \lambda}_n]_{\bf p}&#10;-&#10;h^2 \beta_0^2 {\hat {\bf \tau}}_{\bf p}({\dot{\bf r}}_n, {\dot{\bf p}}_n, {{\bf r}}_n, {{\bf p}}_n, t_n)&#10;-&#10;h \beta_0 {\hat {\bf \tau}}_{\dot {\bf p}}({\dot{\bf r}}_n, {\dot{\bf p}}_n, {{\bf r}}_n, {{\bf p}}_n, t_n)&#10;\]&#10;&#10;\end{itemize}&#10; &#10;&#10;&#10;&#10;\end{document}&#10;"/>
  <p:tag name="FILENAME" val="TP_tmp"/>
  <p:tag name="FORMAT" val="png16m"/>
  <p:tag name="RES" val="1200"/>
  <p:tag name="BLEND" val="0"/>
  <p:tag name="TRANSPARENT" val="0"/>
  <p:tag name="TBUG" val="0"/>
  <p:tag name="ALLOWFS" val="0"/>
  <p:tag name="ORIGWIDTH" val="561"/>
  <p:tag name="PICTUREFILESIZE" val="251231"/>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5cm,right=3.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 &#10;&#10;&#10;\begin{itemize}&#10; \item As discussed last time, there are several ways of getting the iteration matrix for the Quasi Newton approach&#10;&#10;\begin{itemize}&#10; \item Alternative 1: Simply ignore some entries that are really hard to compute&#10; &#10; \item Alternative 2 ({\color{MyDarkRed}this is the one we use}): Since $h$ is typically small, $h^2$ will be even smaller and all the terms that come multiplied by $h$ or $h^2$ are ignored in the expression of ${\bf \Psi}$ to lead to &#10;\end{itemize}&#10;\[&#10;{\bf \Psi}^{(\nu)}&#10;=&#10;\left[ {&#10;\begin{array}{cccc}&#10;{\bf M} &#10; &amp; {\bf 0}_{3nb \times 4nb}&#10; &amp; {\bf 0}_{3nb \times nb} &amp; {\bf \Phi}_{\bf r}^T ({{\bf r}}_n, {{\bf p}}_n, t_n) \vspace{0.5cm} \\&#10;{\bf 0}_{4nb \times 3nb} &amp; {\bf J}^{\bf p}({\bf  p}_n)&#10; &amp; {\bf P}^T &amp; {\bf \Phi}_{\bf p}^T ({{\bf r}}_n, {{\bf p}}_n, t_n) \vspace{0.5cm} \\&#10;{\bf 0}_{nb \times 3nb} &amp; {\bf P} &amp; {\bf 0}_{nb \times nb} &amp; {\bf 0}_{nb \times nc}  \vspace{0.5cm} \\&#10;{\bf \Phi}_{\bf r}({{\bf r}}_n, {{\bf p}}_n, t_n) &amp; {\bf \Phi}_{\bf p}({{\bf r}}_n, {{\bf p}}_n, t_n) &amp; {\bf 0}_{nc \times nb} &amp; {\bf 0}_{nc \times nc}  &#10;\end{array}&#10;} \right]&#10;\]&#10; &#10;\end{itemize}&#10;&#10;&#10;\end{document}&#10;"/>
  <p:tag name="FILENAME" val="TP_tmp"/>
  <p:tag name="FORMAT" val="png16m"/>
  <p:tag name="RES" val="1200"/>
  <p:tag name="BLEND" val="0"/>
  <p:tag name="TRANSPARENT" val="0"/>
  <p:tag name="TBUG" val="0"/>
  <p:tag name="ALLOWFS" val="0"/>
  <p:tag name="ORIGWIDTH" val="399"/>
  <p:tag name="PICTUREFILESIZE" val="160697"/>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1.5cm,right=1.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 &#10;&#10;&#10;\begin{itemize}&#10; \item Notation used (read like fat-M and fat-C):&#10; \[&#10; {\mathbbm{M}}&#10;=&#10;\left[ {&#10;\begin{array}{ccc}&#10;{\bf M} &#10; &amp; {\bf 0}_{3nb \times 4nb}&#10; &amp; {\bf 0}_{3nb \times nb}  \vspace{0.5cm} \\&#10;{\bf 0}_{4nb \times 3nb} &amp; {\bf J}^{\bf p}({\bf  p}_n)&#10; &amp; {\bf P}^T \vspace{0.5cm} \\&#10;{\bf 0}_{nb \times 3nb} &amp; {\bf P} &amp; {\bf 0}_{nb \times nb}  &#10;\end{array}&#10;} \right] &#10;\quad \quad \quad &#10;{\mathbbm{C}}&#10;=&#10;\left[ {&#10;\begin{array}{ccc}&#10;{\bf \Phi}_{\bf r}({{\bf r}}_n, {{\bf p}}_n, t_n) &amp; {\bf \Phi}_{\bf p}({{\bf r}}_n, {{\bf p}}_n, t_n) &amp; {\bf 0}_{nc \times nb} &#10;\end{array}&#10;} \right]&#10;\]&#10; &#10; \item Using notation above, &#10;\[&#10;{\bf \Psi}^{(\nu)}&#10;=&#10;\left[ {&#10;\begin{array}{cc}&#10;{\mathbbm {M}} &amp;  {\mathbbm {C}}^T \\&#10;{\mathbbm {C}} &amp; {\bf 0}_{nc \times nc}  &#10;\end{array}&#10;} \right]&#10;\]&#10;&#10; &#10; \item Remark 1: It is relatively easy to see that ${\mathbbm{M}}$ is nonsingular, and its inverse is &#10; \[&#10; {\mathbbm{M}}^{-1}&#10;=&#10;\left[ {&#10;\begin{array}{ccc}&#10;{\bf M}^{-1} &#10; &amp; {\bf 0}_{3nb \times 4nb}&#10; &amp; {\bf 0}_{3nb \times nb}  \vspace{0.5cm} \\&#10;{\bf 0}_{4nb \times 3nb} &amp; 4{\bf G}^T{\bar{\bf J}}^{-1}{\bf G}&#10; &amp; {\bf P}^T \vspace{0.5cm} \\&#10;{\bf 0}_{nb \times 3nb} &amp; {\bf P} &amp; {\bf 0}_{nb \times nb}  &#10;\end{array}&#10;} \right] &#10;\] &#10; \item Remark 2: For mechanical systems with no redundant constraints, the matrix ${\mathbbm{C}}$ has full row rank&#10; &#10; \item Remark 3: ${\mathbbm{M}}$  is a {\textit{symmetric}} matrix&#10;&#10;&#10; \item {\color{MyDarkRed}IMPORTANT OBSERVATION}: Based on the two remarks above, it is relatively easy to prove that the iteration matrix ${\bf \Psi}^{(\nu)}$ for the Quasi-Newton method is nonsingular.  This is important since it guarantees that we can carry out the iterative process at each integration time step to find the unknown configuration ${\bf z}_n$ ({\color{MyDarkBlue}BONUS HOMEWORK})&#10;\end{itemize}&#10;&#10;&#10;&#10;\end{document}&#10;"/>
  <p:tag name="FILENAME" val="TP_tmp"/>
  <p:tag name="FORMAT" val="png16m"/>
  <p:tag name="RES" val="1200"/>
  <p:tag name="BLEND" val="0"/>
  <p:tag name="TRANSPARENT" val="0"/>
  <p:tag name="TBUG" val="0"/>
  <p:tag name="ALLOWFS" val="0"/>
  <p:tag name="ORIGWIDTH" val="512"/>
  <p:tag name="PICTUREFILESIZE" val="296138"/>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1.5cm,right=1.5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 &#10;&#10;&#10;\begin{itemize}&#10; \item Note that using Newton-Raphson or Modified-Newton to solve the nonlinear system ${\bf g}({\ddot{\bf r}}_n, {\ddot{\bf p}}_n, {\bf \lambda}_n, {\bf \lambda}^{\bf p}_n)={\bf 0}_{8nb+nc}$ requires the evaluation of all the partial derivatives in ${\bf \Psi}$.  Specifically, we have to compute the partial derivatives that appear in ${\Psi}_{11}$, ${\Psi}_{12}$, ${\Psi}_{21}$, and ${\Psi}_{22}$&#10; &#10; \item We need to provide the partial derivative ${{\bf J}}^{\bf p}_{\bf p}=[4{\bf G}^T{\bar{\bf J}}{\bf G}]_{\bf p}$&#10; &#10; \item Since we have only four basic GCONs, we can easily compute the following partial derivatives:&#10;\[&#10;[{\bf \Phi}_{\bf r}^T ({{\bf r}}_n, {{\bf p}}_n, t_n){\bf \lambda}_n]_{\bf r}&#10;\quad \quad \quad &#10;[{\bf \Phi}_{\bf r}^T ({{\bf r}}_n, {{\bf p}}_n, t_n){\bf \lambda}_n]_{\bf p}&#10;\quad \quad \quad &#10;[{\bf \Phi}_{\bf p}^T ({{\bf r}}_n, {{\bf p}}_n, t_n) {\bf \lambda}_n]_{\bf r}&#10;\quad \quad \quad &#10;[{\bf \Phi}_{\bf p}^T ({{\bf r}}_n, {{\bf p}}_n, t_n){\bf \lambda}_n]_{\bf p}&#10;\] &#10;&#10;&#10; \item When it comes to the forces and torques, we need to compute the following:&#10;\[&#10;\begin{array}{c}&#10;{{\bf F}}_{\bf r}({\dot{\bf r}}_n, {\dot{\bf p}}_n, {{\bf r}}_n, {{\bf p}}_n, t_n)&#10;\quad \quad \quad &#10;{{\bf F}}_{\dot {\bf r}}({\dot{\bf r}}_n, {\dot{\bf p}}_n, {{\bf r}}_n, {{\bf p}}_n, t_n)&#10;\quad \quad \quad &#10;{{\bf F}}_{\bf p}({\dot{\bf r}}_n, {\dot{\bf p}}_n, {{\bf r}}_n, {{\bf p}}_n, t_n)&#10;\quad \quad \quad &#10;{{\bf F}}_{\dot {\bf p}}({\dot{\bf r}}_n, {\dot{\bf p}}_n, {{\bf r}}_n, {{\bf p}}_n, t_n) \vspace{0.5cm} \\&#10;{\hat {\bf \tau}}_{\bf r}({\dot{\bf r}}_n, {\dot{\bf p}}_n, {{\bf r}}_n, {{\bf p}}_n, t_n)&#10;\quad \quad \quad &#10;{\hat {\bf \tau}}_{\dot {\bf r}}({\dot{\bf r}}_n, {\dot{\bf p}}_n, {{\bf r}}_n, {{\bf p}}_n, t_n)&#10;\quad \quad \quad &#10;{\hat {\bf \tau}}_{\bf p}({\dot{\bf r}}_n, {\dot{\bf p}}_n, {{\bf r}}_n, {{\bf p}}_n, t_n)&#10;\quad \quad \quad &#10;{\hat {\bf \tau}}_{\dot {\bf p}}({\dot{\bf r}}_n, {\dot{\bf p}}_n, {{\bf r}}_n, {{\bf p}}_n, t_n)&#10;\end{array}&#10;\] &#10; &#10; &#10;\begin{itemize}&#10; \item Since we don't know in general the expression of the external forces/torques, computing the partial derivatives above is tricky, and it's typically done by numerical differencing&#10;&#10; \item This is for instance what happens in ADAMS for user defined forces and/or torques, when ADAMS does not have a priori knowledge about the expression of the forces and/or torques&#10;&#10; \item We will not pursue this further in ME751&#10;\end{itemize}&#10;&#10;\end{itemize}&#10; &#10;&#10;&#10;&#10;\end{document}&#10;"/>
  <p:tag name="FILENAME" val="TP_tmp"/>
  <p:tag name="FORMAT" val="png16m"/>
  <p:tag name="RES" val="1200"/>
  <p:tag name="BLEND" val="0"/>
  <p:tag name="TRANSPARENT" val="0"/>
  <p:tag name="TBUG" val="0"/>
  <p:tag name="ALLOWFS" val="0"/>
  <p:tag name="ORIGWIDTH" val="512"/>
  <p:tag name="PICTUREFILESIZE" val="29930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cm,right=2.cm]{geometry} &#10;\usepackage{color}&#10;\definecolor{MyDarkGreen}{rgb}{0,0.8,0}&#10;\definecolor{MyDarkRed}{rgb}{0.8,0.05,0}&#10;\definecolor{MyDarkBlue}{rgb}{0.,0.1,0.8}&#10;&#10;\begin{document}&#10;&#10;&#10;\[&#10;\left\{ {\begin{array}{*{20}{c}}&#10;   {\Psi}^{{\color{MyDarkRed}(\nu)}} \cdot \Delta {{{a}}_n^{(\nu)}} = -{{g}}({{{a}}_n^{(\nu)}})  \vspace{0.3cm} \\&#10;   {{{{a}}_n^{(\nu + 1)}} = {{{a}}_n^{(\nu)}} + \Delta {{{a}}_n^{(\nu)}}}  &#10;\end{array}} \right.&#10;\]&#10;&#10;\bigskip&#10; &#10;\begin{itemize}&#10; \item Straight Newton-Raphson: ${\Psi}^{{\color{MyDarkRed}(\nu)}}$ is obtained by evaluating $\frac{\partial g}{\partial a_n}$ at the \textit{current} iteration $\nu$.  For our test problem, we have that: &#10;\[&#10;{\Psi}^{{\color{MyDarkRed}(\nu)}}&#10;=&#10;m + 3h \: \beta_0 \: c  \: [v_n^{{\color{MyDarkRed}(\nu)}}]^2  + 3h^2  \:\beta^2_0  \: k  \: [x_n^{{\color{MyDarkRed}(\nu)}}]^2&#10;\]&#10; &#10;\bigskip&#10; &#10; \item Modified Newton: ${\Psi}^{{\color{MyDarkRed}(\nu)}}$ is obtained by evaluating $\frac{\partial g}{\partial a_n}$ at the beginning of the iterative process $\rightarrow$ $\nu=0$.  For our test problem, we have that: &#10;\[&#10;{\Psi}^{{\color{MyDarkRed}(\nu)}}&#10;=&#10;m + 3h \: \beta_0 \: c  \: [v_n^{{\color{MyDarkRed}(0)}}]^2  + 3h^2  \:\beta^2_0  \: k  \: [x_n^{{\color{MyDarkRed}(0)}}]^2&#10;\]&#10;  &#10; &#10;\bigskip&#10; &#10; \item Quasi-Newton: ${\Psi}^{{\color{MyDarkRed}(\nu)}}$ is chosen in some 'ingenious' way that renders the iterative process convergent; i.e., the quality of the approximation of the root of $g(a_n)$ will improve with each iteration.  There is no unique way to choose ${\Psi}^{{\color{MyDarkRed}(\nu)}}$, and in general you need to have insights in the problem that you are solving.  For the test problem, I chose to work with this ${\Psi}^{{\color{MyDarkRed}(\nu)}}$:&#10;\[&#10;{\Psi}^{{\color{MyDarkRed}(\nu)}}&#10;=&#10;m +  3h^2  \:\beta^2_0  \: k  \: [x_n^{{\color{MyDarkRed}(0)}}]^2&#10;\]&#10;&#10;\end{itemize}&#10;&#10;\end{document}&#10;"/>
  <p:tag name="FILENAME" val="TP_tmp"/>
  <p:tag name="FORMAT" val="png16m"/>
  <p:tag name="RES" val="1200"/>
  <p:tag name="BLEND" val="0"/>
  <p:tag name="TRANSPARENT" val="0"/>
  <p:tag name="TBUG" val="0"/>
  <p:tag name="ALLOWFS" val="0"/>
  <p:tag name="ORIGWIDTH" val="484"/>
  <p:tag name="PICTUREFILESIZE" val="26931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2cm,right=3.2cm]{geometry} &#10;\usepackage{color}&#10;\definecolor{MyDarkGreen}{rgb}{0,0.8,0}&#10;\definecolor{MyDarkRed}{rgb}{0.8,0.05,0}&#10;\definecolor{MyDarkBlue}{rgb}{0.,0.1,0.8}&#10;&#10;\begin{document}&#10;&#10;\begin{itemize}&#10; \item Apply the first order BDF method in conjunction with {\color{MyDarkRed}Newton-Raphson} method to find the time evolution of the mass-spring-damper model for $t \in [0,16]$.  Use $m=2$, $c=200$, $k=400$.  As initial conditions, assume that $x_0=1$ and $v_0=-1$.  Use a constant step size $h=0.001$.&#10;\end{itemize}&#10;&#10;&#10;\end{document}&#10;"/>
  <p:tag name="FILENAME" val="TP_tmp"/>
  <p:tag name="FORMAT" val="png16m"/>
  <p:tag name="RES" val="1200"/>
  <p:tag name="BLEND" val="0"/>
  <p:tag name="TRANSPARENT" val="0"/>
  <p:tag name="TBUG" val="0"/>
  <p:tag name="ALLOWFS" val="0"/>
  <p:tag name="ORIGWIDTH" val="416"/>
  <p:tag name="PICTUREFILESIZE" val="566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2cm,right=3.2cm]{geometry} &#10;\usepackage{color}&#10;\definecolor{MyDarkGreen}{rgb}{0,0.8,0}&#10;\definecolor{MyDarkRed}{rgb}{0.8,0.05,0}&#10;\definecolor{MyDarkBlue}{rgb}{0.,0.1,0.8}&#10;&#10;\begin{document}&#10;&#10;\begin{itemize}&#10; \item Apply the first order BDF method in conjunction with {\color{MyDarkRed}Modified -- Newton} method to find the time evolution of the mass-spring-damper model for $t \in [0,16]$.  Use $m=2$, $c=200$, $k=400$.  As initial conditions, assume that $x_0=1$ and $v_0=-1$.  Use a constant step size $h=0.001$.&#10;&#10;\end{itemize}&#10;&#10;&#10;\end{document}&#10;"/>
  <p:tag name="FILENAME" val="TP_tmp"/>
  <p:tag name="FORMAT" val="png16m"/>
  <p:tag name="RES" val="1200"/>
  <p:tag name="BLEND" val="0"/>
  <p:tag name="TRANSPARENT" val="0"/>
  <p:tag name="TBUG" val="0"/>
  <p:tag name="ALLOWFS" val="0"/>
  <p:tag name="ORIGWIDTH" val="416"/>
  <p:tag name="PICTUREFILESIZE" val="5630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2cm,right=3.2cm]{geometry} &#10;\usepackage{color}&#10;\definecolor{MyDarkGreen}{rgb}{0,0.8,0}&#10;\definecolor{MyDarkRed}{rgb}{0.8,0.05,0}&#10;\definecolor{MyDarkBlue}{rgb}{0.,0.1,0.8}&#10;&#10;\begin{document}&#10;&#10;\begin{itemize}&#10; \item Apply the first order BDF method in conjunction with {\color{MyDarkRed}Quasi-Newton} method to find the time evolution of the mass-spring-damper model for $t \in [0,16]$.  Use $m=2$, $c=200$, $k=400$.  As initial conditions, assume that $x_0=1$ and $v_0=-1$.  Use a constant step size $h=0.001$.&#10;&#10;\end{itemize}&#10;&#10;&#10;\end{document}&#10;"/>
  <p:tag name="FILENAME" val="TP_tmp"/>
  <p:tag name="FORMAT" val="png16m"/>
  <p:tag name="RES" val="1200"/>
  <p:tag name="BLEND" val="0"/>
  <p:tag name="TRANSPARENT" val="0"/>
  <p:tag name="TBUG" val="0"/>
  <p:tag name="ALLOWFS" val="0"/>
  <p:tag name="ORIGWIDTH" val="415"/>
  <p:tag name="PICTUREFILESIZE" val="56557"/>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8cm,right=3.8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begin{document}&#10;\begin{itemize}&#10; \item We are looking for the time evolution of the following&#10; &#10;\begin{itemize}&#10; \item Translation type information: ${{\bf r}}$, ${\dot {\bf r}}$, and ${\ddot {\bf r}}$&#10; \item Orientation type information: ${{\bf p}}$, ${\dot {\bf p}}$, and ${\ddot {\bf p}}$&#10; \item Lagrange Multipliers: ${{\bf \lambda}}$ (will get you the reaction forces present in joints)&#10; \item Lagrange Multipliers: ${{\bf \lambda}}^{\bf p}$ associated with the Euler Parameter Normalization constraints&#10;\end{itemize}&#10;&#10; \item We will find approximations of these quantities on a time grid&#10; &#10;\begin{itemize}&#10; \item With no loss of generality we'll assume that the step size $h$ is constant.  This simplifies the presentation.  In reality, the step size $h$ changes to capture the transients (dynamics) of interest&#10;\end{itemize}&#10;\end{itemize}&#10;\end{document}&#10;"/>
  <p:tag name="FILENAME" val="TP_tmp"/>
  <p:tag name="FORMAT" val="png16m"/>
  <p:tag name="RES" val="1200"/>
  <p:tag name="BLEND" val="0"/>
  <p:tag name="TRANSPARENT" val="0"/>
  <p:tag name="TBUG" val="0"/>
  <p:tag name="ALLOWFS" val="0"/>
  <p:tag name="ORIGWIDTH" val="382"/>
  <p:tag name="PICTUREFILESIZE" val="15156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2.8cm,right=2.8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10;&#10;\begin{itemize}&#10; \item What equations are these variables of interest ${{\bf r}}$, ${\dot {\bf r}}$, ${\ddot {\bf r}}$, ${{\bf p}}$, ${\dot {\bf p}}$, ${\ddot {\bf p}}$, ${{\bf \lambda}}$, and ${{\bf \lambda}}^{\bf p}$ satisfying at each time step?&#10; \item The essential ones are as follows&#10; &#10;\begin{itemize}&#10; \item The Newton-Euler form of the equation of motion:&#10; \[&#10;\begin{array}{lcl}&#10;{\bf M} {\ddot{\bf r}} + {\bf \Phi}^T_{\bf r}{\bf \lambda} &amp; = &amp; {\bf F} \vspace{0.3cm} \\&#10;{{\bf J}}^{\bf p} {\ddot{{\bf p}}} + {\bf \Phi}^T_{\bf p}{\bf \lambda} + {\bf P}^T {\bf \lambda}^{\bf p} &amp; = &amp; {\hat{\bf \tau}}&#10;\end{array}&#10; \]&#10; &#10; \item The set of constraint equations:&#10; &#10;\begin{itemize}&#10; \item Kinematic and Driving constraints:&#10; &#10; \[ &#10; {\bf \Phi}({\bf r}, {\bf p}, t)= {\bf 0}_{nc}&#10; \]&#10; &#10; \item Euler Parameter normalization constraints&#10; &#10; \[&#10; {\bf \Phi}^{\bf p}({\bf p})= &#10; \left[ {&#10; \begin{array}{c}&#10; \frac{1}{2}{\bf p}_1^T {\bf p}_1 - \frac{1}{2}\vspace{0.3cm} \\&#10; \cdots \vspace{0.3cm} \\&#10; \frac{1}{2}{\bf p}_{nb}^T {\bf p}_{nb} - \frac{1}{2} &#10; \end{array}&#10; } \right]&#10; = &#10; {\bf 0}_{nb}&#10; \]&#10; &#10;\end{itemize}&#10;\end{itemize}&#10;\end{itemize}&#10;&#10; \end{document}&#10;"/>
  <p:tag name="FILENAME" val="TP_tmp"/>
  <p:tag name="FORMAT" val="png16m"/>
  <p:tag name="RES" val="1200"/>
  <p:tag name="BLEND" val="0"/>
  <p:tag name="TRANSPARENT" val="0"/>
  <p:tag name="TBUG" val="0"/>
  <p:tag name="ALLOWFS" val="0"/>
  <p:tag name="ORIGWIDTH" val="439"/>
  <p:tag name="PICTUREFILESIZE" val="1730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bbm}&#10;\usepackage{amsmath}&#10;\usepackage[left=3.2cm,right=3.2cm]{geometry} &#10;\usepackage{color}&#10;\definecolor{MyDarkGreen}{rgb}{0,0.8,0}&#10;\definecolor{MyDarkBlue}{rgb}{0,0.2,0.8}&#10;\definecolor{MyDarkRed}{rgb}{0.8,0.05,0}&#10;\newcommand{\rrpp}{{{\bf r}_i},{{\bf r}_j},{{\bf p}_i},{{\bf p}_j}}&#10;\newcommand{\danaiL}{{{\bar{\bf a}}_i}}&#10;\newcommand{\danai}{{{{\bf a}}_i}}&#10;\newcommand{\danajL}{{{\bar{\bf a}}_j}}&#10;\newcommand{\danaj}{{{{\bf a}}_j}}&#10;\newcommand{\dansiP}{{{\bar{\bf s}}_i^P}}&#10;\newcommand{\dansjQ}{{{\bar{\bf s}}_j^Q}}&#10;\newcommand{\dandij}{{{{\bf d}}_{ij}}}&#10;\newcommand{\danpi}{{{{\bf p}}_{i}}}&#10;\newcommand{\danpj}{{{{\bf p}}_{j}}}&#10;&#10;\begin{document}&#10;&#10;\begin{itemize}&#10; \item The set of equations above combine to form together a set of differential algebraic equations (DAEs)&#10; &#10;\begin{itemize}&#10; \item EOM: second order differential equations&#10; \item Constraint Equations: algebraic equations&#10;\end{itemize}&#10;&#10; \item DAEs are classified based on their {\color{MyDarkRed}index}:&#10; &#10;\begin{itemize}&#10; \item Index: the number of time derivatives that one needs to take so that the DAE is transformed into an ODE&#10; \item The higher the index, the more challenging a DAE problem is to solve&#10; \item In particular, an ODE problem is a DAE problem of index 0&#10;\end{itemize}&#10;&#10; \item It turns out that our DAE  in multibody dynamics is a high index DAE problem.  Specifically, the constrained equations of motion represent {\textbf{\color{MyDarkRed}{{an index 3 DAE problem}}}}.&#10;\end{itemize}&#10;&#10; \end{document}&#10;"/>
  <p:tag name="FILENAME" val="TP_tmp"/>
  <p:tag name="FORMAT" val="png16m"/>
  <p:tag name="RES" val="1200"/>
  <p:tag name="BLEND" val="0"/>
  <p:tag name="TRANSPARENT" val="0"/>
  <p:tag name="TBUG" val="0"/>
  <p:tag name="ALLOWFS" val="0"/>
  <p:tag name="ORIGWIDTH" val="415"/>
  <p:tag name="PICTUREFILESIZE" val="177272"/>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106278</TotalTime>
  <Words>692</Words>
  <Application>Microsoft Office PowerPoint</Application>
  <PresentationFormat>On-screen Show (4:3)</PresentationFormat>
  <Paragraphs>176</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Wingdings</vt:lpstr>
      <vt:lpstr>Tahoma</vt:lpstr>
      <vt:lpstr>Network</vt:lpstr>
      <vt:lpstr>ME751  Advanced Computational Multibody Dynamics</vt:lpstr>
      <vt:lpstr>Before we get started…</vt:lpstr>
      <vt:lpstr>Newton-Type Methods: [Geometric Interpretation]</vt:lpstr>
      <vt:lpstr>Newton-Type Methods [Algorithmic Formulation]</vt:lpstr>
      <vt:lpstr>Exercise [Part 1 of 3]</vt:lpstr>
      <vt:lpstr>Newton-Raphson</vt:lpstr>
      <vt:lpstr>Exercise [Part 2 of 3]</vt:lpstr>
      <vt:lpstr>Modified-Newton</vt:lpstr>
      <vt:lpstr>Exercise [Part 3 of 3]</vt:lpstr>
      <vt:lpstr>Quasi-Newton</vt:lpstr>
      <vt:lpstr>The BDF Solution  of the  Dynamics Analysis Problem</vt:lpstr>
      <vt:lpstr>Framework, Dynamics Analysis Problem</vt:lpstr>
      <vt:lpstr>The Dynamics Problem - Essential Equations [The Main Characters]</vt:lpstr>
      <vt:lpstr>Differential Algebraic Equations (DAEs)</vt:lpstr>
      <vt:lpstr>The Dynamics Problem [The Rest of the Cast]</vt:lpstr>
      <vt:lpstr>Finding a Numerical Solution for the Dynamics Analysis Problem</vt:lpstr>
      <vt:lpstr>The Direct Approach [Ford F-150]</vt:lpstr>
      <vt:lpstr>Nomenclature [Re: Unknowns and Equations]</vt:lpstr>
      <vt:lpstr>Direct Approach: Step 1</vt:lpstr>
      <vt:lpstr>Direct Approach: Step 1 [Cntd.]</vt:lpstr>
      <vt:lpstr>Direct Approach: Step 2</vt:lpstr>
      <vt:lpstr>Direct Approach: Step 3</vt:lpstr>
      <vt:lpstr>Direct Approach: Step 3 [The Gory Details]</vt:lpstr>
      <vt:lpstr>Direct Approach: Step 3 [The Gory Details, Cntd.]</vt:lpstr>
      <vt:lpstr>Sensitivities of Level 0 and 1 Unknowns wrt Level 2 Unknowns [Step 3, Details]</vt:lpstr>
      <vt:lpstr>The Full-Blown Newton-Raphson Iteration Matrix [Step 3, Details]</vt:lpstr>
      <vt:lpstr>The Quasi-Newton Iteration Matrix [Step 3, Details]</vt:lpstr>
      <vt:lpstr>The Quasi-Newton Iteration Matrix [Step 3, Details]</vt:lpstr>
      <vt:lpstr>The Newton-Raphson and Modified-Newton Iteration Matrix [Step 3, Details of the Details]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negrut</cp:lastModifiedBy>
  <cp:revision>1054</cp:revision>
  <cp:lastPrinted>1601-01-01T00:00:00Z</cp:lastPrinted>
  <dcterms:created xsi:type="dcterms:W3CDTF">1601-01-01T00:00:00Z</dcterms:created>
  <dcterms:modified xsi:type="dcterms:W3CDTF">2010-04-08T18:16:23Z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